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6"/>
  </p:notesMasterIdLst>
  <p:sldIdLst>
    <p:sldId id="542" r:id="rId2"/>
    <p:sldId id="551" r:id="rId3"/>
    <p:sldId id="573" r:id="rId4"/>
    <p:sldId id="566" r:id="rId5"/>
    <p:sldId id="567" r:id="rId6"/>
    <p:sldId id="559" r:id="rId7"/>
    <p:sldId id="560" r:id="rId8"/>
    <p:sldId id="561" r:id="rId9"/>
    <p:sldId id="562" r:id="rId10"/>
    <p:sldId id="563" r:id="rId11"/>
    <p:sldId id="545" r:id="rId12"/>
    <p:sldId id="529" r:id="rId13"/>
    <p:sldId id="521" r:id="rId14"/>
    <p:sldId id="532" r:id="rId15"/>
    <p:sldId id="317" r:id="rId16"/>
    <p:sldId id="292" r:id="rId17"/>
    <p:sldId id="299" r:id="rId18"/>
    <p:sldId id="378" r:id="rId19"/>
    <p:sldId id="384" r:id="rId20"/>
    <p:sldId id="460" r:id="rId21"/>
    <p:sldId id="461" r:id="rId22"/>
    <p:sldId id="462" r:id="rId23"/>
    <p:sldId id="463" r:id="rId24"/>
    <p:sldId id="464" r:id="rId25"/>
    <p:sldId id="546" r:id="rId26"/>
    <p:sldId id="552" r:id="rId27"/>
    <p:sldId id="386" r:id="rId28"/>
    <p:sldId id="564" r:id="rId29"/>
    <p:sldId id="393" r:id="rId30"/>
    <p:sldId id="425" r:id="rId31"/>
    <p:sldId id="426" r:id="rId32"/>
    <p:sldId id="427" r:id="rId33"/>
    <p:sldId id="424" r:id="rId34"/>
    <p:sldId id="428" r:id="rId35"/>
    <p:sldId id="430" r:id="rId36"/>
    <p:sldId id="392" r:id="rId37"/>
    <p:sldId id="431" r:id="rId38"/>
    <p:sldId id="429" r:id="rId39"/>
    <p:sldId id="432" r:id="rId40"/>
    <p:sldId id="433" r:id="rId41"/>
    <p:sldId id="443" r:id="rId42"/>
    <p:sldId id="390" r:id="rId43"/>
    <p:sldId id="394" r:id="rId44"/>
    <p:sldId id="499" r:id="rId45"/>
    <p:sldId id="466" r:id="rId46"/>
    <p:sldId id="356" r:id="rId47"/>
    <p:sldId id="533" r:id="rId48"/>
    <p:sldId id="534" r:id="rId49"/>
    <p:sldId id="410" r:id="rId50"/>
    <p:sldId id="411" r:id="rId51"/>
    <p:sldId id="569" r:id="rId52"/>
    <p:sldId id="491" r:id="rId53"/>
    <p:sldId id="492" r:id="rId54"/>
    <p:sldId id="476" r:id="rId55"/>
    <p:sldId id="477" r:id="rId56"/>
    <p:sldId id="478" r:id="rId57"/>
    <p:sldId id="488" r:id="rId58"/>
    <p:sldId id="480" r:id="rId59"/>
    <p:sldId id="481" r:id="rId60"/>
    <p:sldId id="482" r:id="rId61"/>
    <p:sldId id="438" r:id="rId62"/>
    <p:sldId id="487" r:id="rId63"/>
    <p:sldId id="483" r:id="rId64"/>
    <p:sldId id="484" r:id="rId65"/>
    <p:sldId id="485" r:id="rId66"/>
    <p:sldId id="490" r:id="rId67"/>
    <p:sldId id="489" r:id="rId68"/>
    <p:sldId id="414" r:id="rId69"/>
    <p:sldId id="486" r:id="rId70"/>
    <p:sldId id="416" r:id="rId71"/>
    <p:sldId id="417" r:id="rId72"/>
    <p:sldId id="535" r:id="rId73"/>
    <p:sldId id="536" r:id="rId74"/>
    <p:sldId id="332" r:id="rId75"/>
    <p:sldId id="351" r:id="rId76"/>
    <p:sldId id="353" r:id="rId77"/>
    <p:sldId id="352" r:id="rId78"/>
    <p:sldId id="570" r:id="rId79"/>
    <p:sldId id="310" r:id="rId80"/>
    <p:sldId id="311" r:id="rId81"/>
    <p:sldId id="312" r:id="rId82"/>
    <p:sldId id="313" r:id="rId83"/>
    <p:sldId id="540" r:id="rId84"/>
    <p:sldId id="316" r:id="rId85"/>
    <p:sldId id="318" r:id="rId86"/>
    <p:sldId id="396" r:id="rId87"/>
    <p:sldId id="358" r:id="rId88"/>
    <p:sldId id="455" r:id="rId89"/>
    <p:sldId id="537" r:id="rId90"/>
    <p:sldId id="538" r:id="rId91"/>
    <p:sldId id="539" r:id="rId92"/>
    <p:sldId id="409" r:id="rId93"/>
    <p:sldId id="369" r:id="rId94"/>
    <p:sldId id="530" r:id="rId95"/>
    <p:sldId id="517" r:id="rId96"/>
    <p:sldId id="256" r:id="rId97"/>
    <p:sldId id="261" r:id="rId98"/>
    <p:sldId id="305" r:id="rId99"/>
    <p:sldId id="398" r:id="rId100"/>
    <p:sldId id="399" r:id="rId101"/>
    <p:sldId id="419" r:id="rId102"/>
    <p:sldId id="403" r:id="rId103"/>
    <p:sldId id="401" r:id="rId104"/>
    <p:sldId id="307" r:id="rId105"/>
    <p:sldId id="405" r:id="rId106"/>
    <p:sldId id="497" r:id="rId107"/>
    <p:sldId id="406" r:id="rId108"/>
    <p:sldId id="407" r:id="rId109"/>
    <p:sldId id="496" r:id="rId110"/>
    <p:sldId id="408" r:id="rId111"/>
    <p:sldId id="493" r:id="rId112"/>
    <p:sldId id="404" r:id="rId113"/>
    <p:sldId id="565" r:id="rId114"/>
    <p:sldId id="500" r:id="rId115"/>
    <p:sldId id="457" r:id="rId116"/>
    <p:sldId id="458" r:id="rId117"/>
    <p:sldId id="574" r:id="rId118"/>
    <p:sldId id="575" r:id="rId119"/>
    <p:sldId id="338" r:id="rId120"/>
    <p:sldId id="550" r:id="rId121"/>
    <p:sldId id="380" r:id="rId122"/>
    <p:sldId id="456" r:id="rId123"/>
    <p:sldId id="571" r:id="rId124"/>
    <p:sldId id="572" r:id="rId1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D0FD"/>
    <a:srgbClr val="489738"/>
    <a:srgbClr val="ABABAB"/>
    <a:srgbClr val="006634"/>
    <a:srgbClr val="008040"/>
    <a:srgbClr val="008000"/>
    <a:srgbClr val="00FF00"/>
    <a:srgbClr val="00FFFF"/>
    <a:srgbClr val="0000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3" autoAdjust="0"/>
    <p:restoredTop sz="95874" autoAdjust="0"/>
  </p:normalViewPr>
  <p:slideViewPr>
    <p:cSldViewPr snapToGrid="0">
      <p:cViewPr>
        <p:scale>
          <a:sx n="81" d="100"/>
          <a:sy n="81" d="100"/>
        </p:scale>
        <p:origin x="-1552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notesMaster" Target="notesMasters/notesMaster1.xml"/><Relationship Id="rId127" Type="http://schemas.openxmlformats.org/officeDocument/2006/relationships/printerSettings" Target="printerSettings/printerSettings1.bin"/><Relationship Id="rId128" Type="http://schemas.openxmlformats.org/officeDocument/2006/relationships/presProps" Target="presProps.xml"/><Relationship Id="rId12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theme" Target="theme/theme1.xml"/><Relationship Id="rId13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piech:Documents:Teaching:cs106b:2016-winter:exams:histogram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8064A2"/>
            </a:solidFill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C0504D"/>
              </a:solidFill>
              <a:effectLst/>
            </c:spPr>
          </c:dPt>
          <c:dPt>
            <c:idx val="7"/>
            <c:invertIfNegative val="0"/>
            <c:bubble3D val="0"/>
            <c:spPr>
              <a:solidFill>
                <a:srgbClr val="C0504D"/>
              </a:solidFill>
              <a:effectLst/>
            </c:spPr>
          </c:dPt>
          <c:dPt>
            <c:idx val="9"/>
            <c:invertIfNegative val="0"/>
            <c:bubble3D val="0"/>
            <c:spPr>
              <a:solidFill>
                <a:srgbClr val="C0504D"/>
              </a:solidFill>
              <a:effectLst/>
            </c:spPr>
          </c:dPt>
          <c:dPt>
            <c:idx val="12"/>
            <c:invertIfNegative val="0"/>
            <c:bubble3D val="0"/>
            <c:spPr>
              <a:solidFill>
                <a:srgbClr val="C0504D"/>
              </a:solidFill>
              <a:effectLst/>
            </c:spPr>
          </c:dPt>
          <c:dPt>
            <c:idx val="14"/>
            <c:invertIfNegative val="0"/>
            <c:bubble3D val="0"/>
            <c:spPr>
              <a:solidFill>
                <a:srgbClr val="C0504D"/>
              </a:solidFill>
              <a:effectLst/>
            </c:spPr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effectLst/>
            </c:spPr>
          </c:dPt>
          <c:dPt>
            <c:idx val="16"/>
            <c:invertIfNegative val="0"/>
            <c:bubble3D val="0"/>
            <c:spPr>
              <a:solidFill>
                <a:srgbClr val="F79646"/>
              </a:solidFill>
              <a:effectLst/>
            </c:spPr>
          </c:dPt>
          <c:dPt>
            <c:idx val="17"/>
            <c:invertIfNegative val="0"/>
            <c:bubble3D val="0"/>
            <c:spPr>
              <a:solidFill>
                <a:srgbClr val="F79646"/>
              </a:solidFill>
              <a:effectLst/>
            </c:spPr>
          </c:dPt>
          <c:dPt>
            <c:idx val="18"/>
            <c:invertIfNegative val="0"/>
            <c:bubble3D val="0"/>
            <c:spPr>
              <a:solidFill>
                <a:schemeClr val="accent6"/>
              </a:solidFill>
              <a:effectLst/>
            </c:spPr>
          </c:dPt>
          <c:dPt>
            <c:idx val="19"/>
            <c:invertIfNegative val="0"/>
            <c:bubble3D val="0"/>
            <c:spPr>
              <a:solidFill>
                <a:srgbClr val="F79646"/>
              </a:solidFill>
              <a:effectLst/>
            </c:spPr>
          </c:dPt>
          <c:dPt>
            <c:idx val="20"/>
            <c:invertIfNegative val="0"/>
            <c:bubble3D val="0"/>
            <c:spPr>
              <a:solidFill>
                <a:srgbClr val="F79646"/>
              </a:solidFill>
              <a:effectLst/>
            </c:spPr>
          </c:dPt>
          <c:dPt>
            <c:idx val="21"/>
            <c:invertIfNegative val="0"/>
            <c:bubble3D val="0"/>
            <c:spPr>
              <a:solidFill>
                <a:schemeClr val="accent6"/>
              </a:solidFill>
              <a:effectLst/>
            </c:spPr>
          </c:dPt>
          <c:dPt>
            <c:idx val="22"/>
            <c:invertIfNegative val="0"/>
            <c:bubble3D val="0"/>
            <c:spPr>
              <a:solidFill>
                <a:schemeClr val="accent3"/>
              </a:solidFill>
              <a:effectLst/>
            </c:spPr>
          </c:dPt>
          <c:dPt>
            <c:idx val="23"/>
            <c:invertIfNegative val="0"/>
            <c:bubble3D val="0"/>
            <c:spPr>
              <a:solidFill>
                <a:srgbClr val="9BBB59"/>
              </a:solidFill>
              <a:effectLst/>
            </c:spPr>
          </c:dPt>
          <c:dPt>
            <c:idx val="24"/>
            <c:invertIfNegative val="0"/>
            <c:bubble3D val="0"/>
            <c:spPr>
              <a:solidFill>
                <a:srgbClr val="9BBB59"/>
              </a:solidFill>
              <a:effectLst/>
            </c:spPr>
          </c:dPt>
          <c:dPt>
            <c:idx val="25"/>
            <c:invertIfNegative val="0"/>
            <c:bubble3D val="0"/>
            <c:spPr>
              <a:solidFill>
                <a:srgbClr val="9BBB59"/>
              </a:solidFill>
              <a:effectLst/>
            </c:spPr>
          </c:dPt>
          <c:dPt>
            <c:idx val="26"/>
            <c:invertIfNegative val="0"/>
            <c:bubble3D val="0"/>
            <c:spPr>
              <a:solidFill>
                <a:srgbClr val="9BBB59"/>
              </a:solidFill>
              <a:effectLst/>
            </c:spPr>
          </c:dPt>
          <c:dPt>
            <c:idx val="27"/>
            <c:invertIfNegative val="0"/>
            <c:bubble3D val="0"/>
            <c:spPr>
              <a:solidFill>
                <a:schemeClr val="accent3"/>
              </a:solidFill>
              <a:effectLst/>
            </c:spPr>
          </c:dPt>
          <c:dPt>
            <c:idx val="28"/>
            <c:invertIfNegative val="0"/>
            <c:bubble3D val="0"/>
            <c:spPr>
              <a:solidFill>
                <a:schemeClr val="accent1"/>
              </a:solidFill>
              <a:effectLst/>
            </c:spPr>
          </c:dPt>
          <c:dPt>
            <c:idx val="29"/>
            <c:invertIfNegative val="0"/>
            <c:bubble3D val="0"/>
            <c:spPr>
              <a:solidFill>
                <a:srgbClr val="4F81BD"/>
              </a:solidFill>
              <a:effectLst/>
            </c:spPr>
          </c:dPt>
          <c:dPt>
            <c:idx val="30"/>
            <c:invertIfNegative val="0"/>
            <c:bubble3D val="0"/>
            <c:spPr>
              <a:solidFill>
                <a:srgbClr val="4F81BD"/>
              </a:solidFill>
              <a:effectLst/>
            </c:spPr>
          </c:dPt>
          <c:dPt>
            <c:idx val="31"/>
            <c:invertIfNegative val="0"/>
            <c:bubble3D val="0"/>
            <c:spPr>
              <a:solidFill>
                <a:srgbClr val="4F81BD"/>
              </a:solidFill>
              <a:effectLst/>
            </c:spPr>
          </c:dPt>
          <c:dPt>
            <c:idx val="32"/>
            <c:invertIfNegative val="0"/>
            <c:bubble3D val="0"/>
            <c:spPr>
              <a:solidFill>
                <a:srgbClr val="4F81BD"/>
              </a:solidFill>
              <a:effectLst/>
            </c:spPr>
          </c:dPt>
          <c:dPt>
            <c:idx val="33"/>
            <c:invertIfNegative val="0"/>
            <c:bubble3D val="0"/>
            <c:spPr>
              <a:solidFill>
                <a:schemeClr val="accent1"/>
              </a:solidFill>
              <a:effectLst/>
            </c:spPr>
          </c:dPt>
          <c:cat>
            <c:numRef>
              <c:f>[histogram.xlsx]Sheet1!$A:$A</c:f>
              <c:numCache>
                <c:formatCode>General</c:formatCode>
                <c:ptCount val="1048576"/>
                <c:pt idx="0">
                  <c:v>30.0</c:v>
                </c:pt>
                <c:pt idx="1">
                  <c:v>32.0</c:v>
                </c:pt>
                <c:pt idx="2">
                  <c:v>34.0</c:v>
                </c:pt>
                <c:pt idx="3">
                  <c:v>36.0</c:v>
                </c:pt>
                <c:pt idx="4">
                  <c:v>38.0</c:v>
                </c:pt>
                <c:pt idx="5">
                  <c:v>40.0</c:v>
                </c:pt>
                <c:pt idx="6">
                  <c:v>42.0</c:v>
                </c:pt>
                <c:pt idx="7">
                  <c:v>44.0</c:v>
                </c:pt>
                <c:pt idx="8">
                  <c:v>46.0</c:v>
                </c:pt>
                <c:pt idx="9">
                  <c:v>48.0</c:v>
                </c:pt>
                <c:pt idx="10">
                  <c:v>50.0</c:v>
                </c:pt>
                <c:pt idx="11">
                  <c:v>52.0</c:v>
                </c:pt>
                <c:pt idx="12">
                  <c:v>54.0</c:v>
                </c:pt>
                <c:pt idx="13">
                  <c:v>56.0</c:v>
                </c:pt>
                <c:pt idx="14">
                  <c:v>58.0</c:v>
                </c:pt>
                <c:pt idx="15">
                  <c:v>60.0</c:v>
                </c:pt>
                <c:pt idx="16">
                  <c:v>62.0</c:v>
                </c:pt>
                <c:pt idx="17">
                  <c:v>64.0</c:v>
                </c:pt>
                <c:pt idx="18">
                  <c:v>66.0</c:v>
                </c:pt>
                <c:pt idx="19">
                  <c:v>68.0</c:v>
                </c:pt>
                <c:pt idx="20">
                  <c:v>70.0</c:v>
                </c:pt>
                <c:pt idx="21">
                  <c:v>72.0</c:v>
                </c:pt>
                <c:pt idx="22">
                  <c:v>74.0</c:v>
                </c:pt>
                <c:pt idx="23">
                  <c:v>76.0</c:v>
                </c:pt>
                <c:pt idx="24">
                  <c:v>78.0</c:v>
                </c:pt>
                <c:pt idx="25">
                  <c:v>80.0</c:v>
                </c:pt>
                <c:pt idx="26">
                  <c:v>82.0</c:v>
                </c:pt>
                <c:pt idx="27">
                  <c:v>84.0</c:v>
                </c:pt>
                <c:pt idx="28">
                  <c:v>86.0</c:v>
                </c:pt>
                <c:pt idx="29">
                  <c:v>88.0</c:v>
                </c:pt>
                <c:pt idx="30">
                  <c:v>90.0</c:v>
                </c:pt>
                <c:pt idx="31">
                  <c:v>92.0</c:v>
                </c:pt>
                <c:pt idx="32">
                  <c:v>94.0</c:v>
                </c:pt>
                <c:pt idx="33">
                  <c:v>96.0</c:v>
                </c:pt>
                <c:pt idx="34">
                  <c:v>98.0</c:v>
                </c:pt>
                <c:pt idx="35">
                  <c:v>100.0</c:v>
                </c:pt>
              </c:numCache>
            </c:numRef>
          </c:cat>
          <c:val>
            <c:numRef>
              <c:f>[histogram.xlsx]Sheet1!$B$1:$B$36</c:f>
              <c:numCache>
                <c:formatCode>General</c:formatCode>
                <c:ptCount val="36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1.0</c:v>
                </c:pt>
                <c:pt idx="5">
                  <c:v>0.0</c:v>
                </c:pt>
                <c:pt idx="6">
                  <c:v>0.0</c:v>
                </c:pt>
                <c:pt idx="7">
                  <c:v>1.0</c:v>
                </c:pt>
                <c:pt idx="8">
                  <c:v>0.0</c:v>
                </c:pt>
                <c:pt idx="9">
                  <c:v>1.0</c:v>
                </c:pt>
                <c:pt idx="10">
                  <c:v>0.0</c:v>
                </c:pt>
                <c:pt idx="11">
                  <c:v>0.0</c:v>
                </c:pt>
                <c:pt idx="12">
                  <c:v>1.0</c:v>
                </c:pt>
                <c:pt idx="13">
                  <c:v>0.0</c:v>
                </c:pt>
                <c:pt idx="14">
                  <c:v>1.0</c:v>
                </c:pt>
                <c:pt idx="15">
                  <c:v>3.0</c:v>
                </c:pt>
                <c:pt idx="16">
                  <c:v>1.0</c:v>
                </c:pt>
                <c:pt idx="17">
                  <c:v>1.0</c:v>
                </c:pt>
                <c:pt idx="18">
                  <c:v>5.0</c:v>
                </c:pt>
                <c:pt idx="19">
                  <c:v>2.0</c:v>
                </c:pt>
                <c:pt idx="20">
                  <c:v>12.0</c:v>
                </c:pt>
                <c:pt idx="21">
                  <c:v>8.0</c:v>
                </c:pt>
                <c:pt idx="22">
                  <c:v>13.0</c:v>
                </c:pt>
                <c:pt idx="23">
                  <c:v>18.0</c:v>
                </c:pt>
                <c:pt idx="24">
                  <c:v>20.0</c:v>
                </c:pt>
                <c:pt idx="25">
                  <c:v>34.0</c:v>
                </c:pt>
                <c:pt idx="26">
                  <c:v>36.0</c:v>
                </c:pt>
                <c:pt idx="27">
                  <c:v>11.0</c:v>
                </c:pt>
                <c:pt idx="28">
                  <c:v>18.0</c:v>
                </c:pt>
                <c:pt idx="29">
                  <c:v>29.0</c:v>
                </c:pt>
                <c:pt idx="30">
                  <c:v>26.0</c:v>
                </c:pt>
                <c:pt idx="31">
                  <c:v>27.0</c:v>
                </c:pt>
                <c:pt idx="32">
                  <c:v>23.0</c:v>
                </c:pt>
                <c:pt idx="33">
                  <c:v>25.0</c:v>
                </c:pt>
                <c:pt idx="34">
                  <c:v>19.0</c:v>
                </c:pt>
                <c:pt idx="35">
                  <c:v>77.0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-2088041064"/>
        <c:axId val="-2088035192"/>
      </c:barChart>
      <c:catAx>
        <c:axId val="-20880410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CN"/>
                  <a:t>Percent</a:t>
                </a:r>
                <a:r>
                  <a:rPr lang="en-US" altLang="zh-CN" baseline="0"/>
                  <a:t> Score</a:t>
                </a:r>
                <a:endParaRPr lang="en-US" altLang="zh-CN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88035192"/>
        <c:crosses val="autoZero"/>
        <c:auto val="1"/>
        <c:lblAlgn val="ctr"/>
        <c:lblOffset val="100"/>
        <c:tickLblSkip val="5"/>
        <c:tickMarkSkip val="1"/>
        <c:noMultiLvlLbl val="0"/>
      </c:catAx>
      <c:valAx>
        <c:axId val="-2088035192"/>
        <c:scaling>
          <c:orientation val="minMax"/>
          <c:max val="50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zh-CN"/>
                  <a:t>Num Students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88041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D29FA-795E-BF43-94EC-A985C8184DBE}" type="datetimeFigureOut">
              <a:rPr lang="en-US" smtClean="0"/>
              <a:t>2/16/16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F95D3-777A-B44F-B841-5673BB56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66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 smtClean="0"/>
              <a:t>So</a:t>
            </a:r>
            <a:r>
              <a:rPr lang="en-US" baseline="0" dirty="0" smtClean="0"/>
              <a:t> far I have told you about a hash function. And it was pretty magical. Let’s dig a little deeper.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the front?!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F95D3-777A-B44F-B841-5673BB56D05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4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zh-CN" baseline="0" dirty="0" smtClean="0"/>
              <a:t>Check out the .h file. Explain Article **</a:t>
            </a:r>
          </a:p>
          <a:p>
            <a:pPr marL="228600" indent="-228600">
              <a:buAutoNum type="arabicPeriod"/>
            </a:pPr>
            <a:r>
              <a:rPr kumimoji="1" lang="en-US" altLang="zh-CN" baseline="0" dirty="0" smtClean="0"/>
              <a:t>Look at </a:t>
            </a:r>
            <a:r>
              <a:rPr kumimoji="1" lang="en-US" altLang="zh-CN" baseline="0" dirty="0" err="1" smtClean="0"/>
              <a:t>findArticle</a:t>
            </a:r>
            <a:r>
              <a:rPr kumimoji="1" lang="en-US" altLang="zh-CN" baseline="0" dirty="0" smtClean="0"/>
              <a:t> in the .</a:t>
            </a:r>
            <a:r>
              <a:rPr kumimoji="1" lang="en-US" altLang="zh-CN" baseline="0" dirty="0" err="1" smtClean="0"/>
              <a:t>cpp</a:t>
            </a:r>
            <a:r>
              <a:rPr kumimoji="1" lang="en-US" altLang="zh-CN" baseline="0" dirty="0" smtClean="0"/>
              <a:t> file. Think about it.</a:t>
            </a:r>
          </a:p>
          <a:p>
            <a:pPr marL="228600" indent="-228600">
              <a:buAutoNum type="arabicPeriod"/>
            </a:pPr>
            <a:r>
              <a:rPr kumimoji="1" lang="en-US" altLang="zh-CN" baseline="0" dirty="0" smtClean="0"/>
              <a:t>Write contains</a:t>
            </a:r>
          </a:p>
          <a:p>
            <a:pPr marL="228600" indent="-228600">
              <a:buAutoNum type="arabicPeriod"/>
            </a:pPr>
            <a:r>
              <a:rPr kumimoji="1" lang="en-US" altLang="zh-CN" baseline="0" dirty="0" smtClean="0"/>
              <a:t>Write put</a:t>
            </a:r>
          </a:p>
          <a:p>
            <a:pPr marL="228600" indent="-228600">
              <a:buAutoNum type="arabicPeriod"/>
            </a:pPr>
            <a:r>
              <a:rPr kumimoji="1" lang="en-US" altLang="zh-CN" baseline="0" dirty="0" smtClean="0"/>
              <a:t>Write get</a:t>
            </a:r>
          </a:p>
          <a:p>
            <a:pPr marL="228600" indent="-228600">
              <a:buAutoNum type="arabicPeriod"/>
            </a:pPr>
            <a:r>
              <a:rPr kumimoji="1" lang="en-US" altLang="zh-CN" baseline="0" dirty="0" smtClean="0"/>
              <a:t>Write hash as sum of chars (get </a:t>
            </a:r>
            <a:r>
              <a:rPr kumimoji="1" lang="en-US" altLang="zh-CN" baseline="0" dirty="0" err="1" smtClean="0"/>
              <a:t>int</a:t>
            </a:r>
            <a:r>
              <a:rPr kumimoji="1" lang="en-US" altLang="zh-CN" baseline="0" dirty="0" smtClean="0"/>
              <a:t> </a:t>
            </a:r>
            <a:r>
              <a:rPr kumimoji="1" lang="en-US" altLang="zh-CN" baseline="0" smtClean="0"/>
              <a:t>overflow problem)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F95D3-777A-B44F-B841-5673BB56D05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14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Magic, Science!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F95D3-777A-B44F-B841-5673BB56D05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69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97 million songs. About</a:t>
            </a:r>
            <a:r>
              <a:rPr lang="en-US" baseline="0" dirty="0" smtClean="0"/>
              <a:t> 200 seconds per song and about 30 pairs per second. 5.8 trillion pairs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F95D3-777A-B44F-B841-5673BB56D05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52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113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114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121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F95D3-777A-B44F-B841-5673BB56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</a:t>
            </a:r>
            <a:r>
              <a:rPr lang="en-US" dirty="0" err="1" smtClean="0"/>
              <a:t>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F95D3-777A-B44F-B841-5673BB56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21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the idea of hashing.</a:t>
            </a:r>
            <a:r>
              <a:rPr lang="en-US" baseline="0" dirty="0" smtClean="0"/>
              <a:t> A hash function is one that takes in a key and returns back an index into an array.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F95D3-777A-B44F-B841-5673BB56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50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the idea of hashing.</a:t>
            </a:r>
            <a:r>
              <a:rPr lang="en-US" baseline="0" dirty="0" smtClean="0"/>
              <a:t> A hash function is one that takes in a key and returns back an index into an array.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F95D3-777A-B44F-B841-5673BB56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50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38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13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1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94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3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1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4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87"/>
            <a:ext cx="9144000" cy="7406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8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80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25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97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54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9149611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11" y="6196718"/>
            <a:ext cx="620889" cy="62088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241625" y="6405942"/>
            <a:ext cx="89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CS106B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1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000" b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9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microsoft.com/office/2007/relationships/hdphoto" Target="../media/hdphoto8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6.png"/><Relationship Id="rId6" Type="http://schemas.microsoft.com/office/2007/relationships/hdphoto" Target="../media/hdphoto9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20.png"/><Relationship Id="rId6" Type="http://schemas.openxmlformats.org/officeDocument/2006/relationships/image" Target="../media/image38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34.png"/><Relationship Id="rId7" Type="http://schemas.openxmlformats.org/officeDocument/2006/relationships/image" Target="../media/image41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6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37.png"/><Relationship Id="rId5" Type="http://schemas.openxmlformats.org/officeDocument/2006/relationships/image" Target="../media/image54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54.png"/><Relationship Id="rId5" Type="http://schemas.openxmlformats.org/officeDocument/2006/relationships/image" Target="../media/image3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Relationship Id="rId3" Type="http://schemas.openxmlformats.org/officeDocument/2006/relationships/image" Target="../media/image68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Relationship Id="rId3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microsoft.com/office/2007/relationships/hdphoto" Target="../media/hdphoto4.wdp"/><Relationship Id="rId6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microsoft.com/office/2007/relationships/hdphoto" Target="../media/hdphoto6.wdp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Office Checklist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Get speakers</a:t>
            </a:r>
          </a:p>
          <a:p>
            <a:r>
              <a:rPr lang="en-US" dirty="0" smtClean="0"/>
              <a:t>Turn on talking hat</a:t>
            </a:r>
          </a:p>
          <a:p>
            <a:r>
              <a:rPr lang="en-US" dirty="0" smtClean="0"/>
              <a:t>Tape it into hat</a:t>
            </a:r>
          </a:p>
          <a:p>
            <a:r>
              <a:rPr lang="en-US" dirty="0" smtClean="0"/>
              <a:t>Get iphone</a:t>
            </a:r>
            <a:r>
              <a:rPr lang="en-US" dirty="0"/>
              <a:t>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262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2649" y="1"/>
            <a:ext cx="12313981" cy="6926614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Start at the Beginning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11212" y="648866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9CDE5"/>
                </a:solidFill>
              </a:rPr>
              <a:t>Source: The Hobbit</a:t>
            </a:r>
            <a:endParaRPr lang="en-US" dirty="0">
              <a:solidFill>
                <a:srgbClr val="B9CD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763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halkboard"/>
                <a:cs typeface="Chalkboard"/>
              </a:rPr>
              <a:t>No</a:t>
            </a:r>
            <a:endParaRPr lang="en-US" sz="3600" dirty="0">
              <a:solidFill>
                <a:schemeClr val="bg1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18168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555" y="409222"/>
            <a:ext cx="9397999" cy="7021881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Find Pairs of Notes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751" y="2941460"/>
            <a:ext cx="1407583" cy="14075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477550"/>
            <a:ext cx="9143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Chalkboard"/>
                <a:cs typeface="Chalkboard"/>
              </a:rPr>
              <a:t>Wang, A. An </a:t>
            </a:r>
            <a:r>
              <a:rPr lang="en-US" sz="1600" dirty="0">
                <a:latin typeface="Chalkboard"/>
                <a:cs typeface="Chalkboard"/>
              </a:rPr>
              <a:t>Industrial-Strength Audio Search Algorithm</a:t>
            </a:r>
          </a:p>
        </p:txBody>
      </p:sp>
    </p:spTree>
    <p:extLst>
      <p:ext uri="{BB962C8B-B14F-4D97-AF65-F5344CB8AC3E}">
        <p14:creationId xmlns:p14="http://schemas.microsoft.com/office/powerpoint/2010/main" val="329243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Note Pairs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489" y="961545"/>
            <a:ext cx="4837289" cy="56424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477550"/>
            <a:ext cx="9143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Chalkboard"/>
                <a:cs typeface="Chalkboard"/>
              </a:rPr>
              <a:t>Wang, A. An </a:t>
            </a:r>
            <a:r>
              <a:rPr lang="en-US" sz="1600" dirty="0">
                <a:latin typeface="Chalkboard"/>
                <a:cs typeface="Chalkboard"/>
              </a:rPr>
              <a:t>Industrial-Strength Audio Search Algorithm</a:t>
            </a:r>
          </a:p>
        </p:txBody>
      </p:sp>
    </p:spTree>
    <p:extLst>
      <p:ext uri="{BB962C8B-B14F-4D97-AF65-F5344CB8AC3E}">
        <p14:creationId xmlns:p14="http://schemas.microsoft.com/office/powerpoint/2010/main" val="1148251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790231" y="1552223"/>
            <a:ext cx="4049881" cy="4035778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159007" y="1862667"/>
            <a:ext cx="1820334" cy="135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Note/Songs Map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30120" y="4507941"/>
            <a:ext cx="42897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You Can Call Me Al – Paul Simon. </a:t>
            </a:r>
            <a:r>
              <a:rPr lang="en-US" dirty="0">
                <a:latin typeface="Times"/>
                <a:cs typeface="Times"/>
              </a:rPr>
              <a:t>7</a:t>
            </a:r>
            <a:r>
              <a:rPr lang="en-US" dirty="0" smtClean="0">
                <a:latin typeface="Times"/>
                <a:cs typeface="Times"/>
              </a:rPr>
              <a:t>s,</a:t>
            </a:r>
          </a:p>
          <a:p>
            <a:r>
              <a:rPr lang="en-US" dirty="0" smtClean="0">
                <a:latin typeface="Times"/>
                <a:cs typeface="Times"/>
              </a:rPr>
              <a:t>You Can Call Me Al – Paul Simon. 43s,</a:t>
            </a:r>
          </a:p>
          <a:p>
            <a:r>
              <a:rPr lang="en-US" dirty="0" smtClean="0">
                <a:latin typeface="Times"/>
                <a:cs typeface="Times"/>
              </a:rPr>
              <a:t>All Right Now – Police. 18s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502091" y="1528507"/>
            <a:ext cx="2961755" cy="4045381"/>
            <a:chOff x="8719420" y="1443841"/>
            <a:chExt cx="2961755" cy="4045381"/>
          </a:xfrm>
        </p:grpSpPr>
        <p:sp>
          <p:nvSpPr>
            <p:cNvPr id="13" name="Rounded Rectangle 12"/>
            <p:cNvSpPr/>
            <p:nvPr/>
          </p:nvSpPr>
          <p:spPr>
            <a:xfrm>
              <a:off x="8760176" y="1443841"/>
              <a:ext cx="2920999" cy="4045381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719420" y="1500285"/>
              <a:ext cx="738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"/>
                  <a:cs typeface="Courier"/>
                </a:rPr>
                <a:t>Key:</a:t>
              </a:r>
              <a:endParaRPr lang="en-US" dirty="0">
                <a:latin typeface="Courier"/>
                <a:cs typeface="Courier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60176" y="2501033"/>
              <a:ext cx="1015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"/>
                  <a:cs typeface="Courier"/>
                </a:rPr>
                <a:t>Value:</a:t>
              </a:r>
              <a:endParaRPr lang="en-US" dirty="0">
                <a:latin typeface="Courier"/>
                <a:cs typeface="Courier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924204" y="1868395"/>
              <a:ext cx="26204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Times"/>
                  <a:cs typeface="Times"/>
                </a:rPr>
                <a:t>“Antelope Canyon”</a:t>
              </a:r>
              <a:endParaRPr lang="en-US" sz="2400" dirty="0">
                <a:latin typeface="Times"/>
                <a:cs typeface="Times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8760176" y="2416454"/>
              <a:ext cx="2920999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09487" y="2856253"/>
              <a:ext cx="2350480" cy="2525889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788985" y="1556730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Key: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7408" y="4180256"/>
            <a:ext cx="10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Value: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790224" y="4025121"/>
            <a:ext cx="40498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032001" y="903111"/>
            <a:ext cx="1254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halkboard"/>
                <a:cs typeface="Chalkboard"/>
              </a:rPr>
              <a:t>Shazam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34290" y="900289"/>
            <a:ext cx="1533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935" y="1100668"/>
            <a:ext cx="2963884" cy="345722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6477550"/>
            <a:ext cx="9143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Chalkboard"/>
                <a:cs typeface="Chalkboard"/>
              </a:rPr>
              <a:t>Wang, A. An </a:t>
            </a:r>
            <a:r>
              <a:rPr lang="en-US" sz="1600" dirty="0">
                <a:latin typeface="Chalkboard"/>
                <a:cs typeface="Chalkboard"/>
              </a:rPr>
              <a:t>Industrial-Strength Audio Search Algorithm</a:t>
            </a:r>
          </a:p>
        </p:txBody>
      </p:sp>
    </p:spTree>
    <p:extLst>
      <p:ext uri="{BB962C8B-B14F-4D97-AF65-F5344CB8AC3E}">
        <p14:creationId xmlns:p14="http://schemas.microsoft.com/office/powerpoint/2010/main" val="4098881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445" y="334306"/>
            <a:ext cx="5122332" cy="3842583"/>
          </a:xfrm>
          <a:prstGeom prst="rect">
            <a:avLst/>
          </a:prstGeom>
        </p:spPr>
      </p:pic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Note Pair Hashing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777" y="3219276"/>
            <a:ext cx="7507111" cy="375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1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445" y="334306"/>
            <a:ext cx="5122332" cy="3842583"/>
          </a:xfrm>
          <a:prstGeom prst="rect">
            <a:avLst/>
          </a:prstGeom>
        </p:spPr>
      </p:pic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Note Pair Hashing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777" y="3219276"/>
            <a:ext cx="7507111" cy="37559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0888" y="5235221"/>
            <a:ext cx="620889" cy="2540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3307" y="1693334"/>
            <a:ext cx="835376" cy="835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3399" y="5204177"/>
            <a:ext cx="620889" cy="254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6844" y="5246510"/>
            <a:ext cx="620889" cy="2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19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445" y="334306"/>
            <a:ext cx="5122332" cy="3842583"/>
          </a:xfrm>
          <a:prstGeom prst="rect">
            <a:avLst/>
          </a:prstGeom>
        </p:spPr>
      </p:pic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Note Pair Hashing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777" y="3219276"/>
            <a:ext cx="7507111" cy="37559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0888" y="5235221"/>
            <a:ext cx="620889" cy="254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3399" y="5204177"/>
            <a:ext cx="620889" cy="254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6844" y="5246510"/>
            <a:ext cx="620889" cy="254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5244" y="5088466"/>
            <a:ext cx="620889" cy="2540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6977" y="5311422"/>
            <a:ext cx="620889" cy="2540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366887" y="1214106"/>
            <a:ext cx="9143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489738"/>
                </a:solidFill>
                <a:latin typeface="Chalkboard"/>
                <a:cs typeface="Chalkboard"/>
              </a:rPr>
              <a:t>Window for n</a:t>
            </a:r>
            <a:endParaRPr lang="en-US" sz="1600" dirty="0">
              <a:solidFill>
                <a:srgbClr val="489738"/>
              </a:solidFill>
              <a:latin typeface="Chalkboard"/>
              <a:cs typeface="Chalkboar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5668" y="846667"/>
            <a:ext cx="2441222" cy="244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5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445" y="334306"/>
            <a:ext cx="5122332" cy="3842583"/>
          </a:xfrm>
          <a:prstGeom prst="rect">
            <a:avLst/>
          </a:prstGeom>
        </p:spPr>
      </p:pic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Note Pair Hashing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777" y="3219276"/>
            <a:ext cx="7507111" cy="37559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0888" y="5235221"/>
            <a:ext cx="620889" cy="2540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188307">
            <a:off x="3270206" y="1608775"/>
            <a:ext cx="1082111" cy="10821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3399" y="5204177"/>
            <a:ext cx="620889" cy="254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6844" y="5246510"/>
            <a:ext cx="620889" cy="254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5244" y="5088466"/>
            <a:ext cx="620889" cy="2540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6977" y="5311422"/>
            <a:ext cx="620889" cy="2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4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445" y="334306"/>
            <a:ext cx="5122332" cy="3842583"/>
          </a:xfrm>
          <a:prstGeom prst="rect">
            <a:avLst/>
          </a:prstGeom>
        </p:spPr>
      </p:pic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Note Pair Hashing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777" y="3219276"/>
            <a:ext cx="7507111" cy="37559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0888" y="5235221"/>
            <a:ext cx="620889" cy="2540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188307">
            <a:off x="3862872" y="2201442"/>
            <a:ext cx="1082111" cy="10821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3399" y="5204177"/>
            <a:ext cx="620889" cy="254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6844" y="5246510"/>
            <a:ext cx="620889" cy="254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5244" y="5088466"/>
            <a:ext cx="620889" cy="2540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6977" y="5311422"/>
            <a:ext cx="620889" cy="254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2422" y="4930422"/>
            <a:ext cx="620889" cy="2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2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445" y="334306"/>
            <a:ext cx="5122332" cy="3842583"/>
          </a:xfrm>
          <a:prstGeom prst="rect">
            <a:avLst/>
          </a:prstGeom>
        </p:spPr>
      </p:pic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Note Pair Hashing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777" y="3219276"/>
            <a:ext cx="7507111" cy="37559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0888" y="5235221"/>
            <a:ext cx="620889" cy="2540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188307">
            <a:off x="3862872" y="2201442"/>
            <a:ext cx="1082111" cy="10821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3399" y="5204177"/>
            <a:ext cx="620889" cy="254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6844" y="5246510"/>
            <a:ext cx="620889" cy="254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5244" y="5088466"/>
            <a:ext cx="620889" cy="2540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6977" y="5311422"/>
            <a:ext cx="620889" cy="254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2422" y="4930422"/>
            <a:ext cx="620889" cy="2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90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7775" y="0"/>
            <a:ext cx="5672667" cy="5672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3001" y="5545667"/>
            <a:ext cx="699576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halkboard"/>
                <a:cs typeface="Chalkboard"/>
              </a:rPr>
              <a:t>Hashing: The Heart of the Hash Map</a:t>
            </a:r>
            <a:endParaRPr lang="en-US" sz="3200" dirty="0">
              <a:latin typeface="Chalkboard"/>
              <a:cs typeface="Chalkboard"/>
            </a:endParaRPr>
          </a:p>
        </p:txBody>
      </p:sp>
      <p:sp>
        <p:nvSpPr>
          <p:cNvPr id="5" name="TextBox 4"/>
          <p:cNvSpPr txBox="1"/>
          <p:nvPr/>
        </p:nvSpPr>
        <p:spPr>
          <a:xfrm rot="21076854">
            <a:off x="1155742" y="4141124"/>
            <a:ext cx="2393615" cy="615553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3400" dirty="0" smtClean="0">
                <a:latin typeface="Chalkboard"/>
                <a:cs typeface="Chalkboard"/>
              </a:rPr>
              <a:t>Chris Piech</a:t>
            </a:r>
            <a:endParaRPr lang="en-US" sz="34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 rot="836713">
            <a:off x="1438192" y="3237801"/>
            <a:ext cx="1603504" cy="615553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3400" dirty="0" smtClean="0">
                <a:latin typeface="Chalkboard"/>
                <a:cs typeface="Chalkboard"/>
              </a:rPr>
              <a:t>CS106B</a:t>
            </a:r>
            <a:endParaRPr lang="en-US" sz="3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9716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Note Pair Hashing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777" y="3219276"/>
            <a:ext cx="7507111" cy="37559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0888" y="5235221"/>
            <a:ext cx="620889" cy="254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3399" y="5204177"/>
            <a:ext cx="620889" cy="254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6844" y="5246510"/>
            <a:ext cx="620889" cy="254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5244" y="5088466"/>
            <a:ext cx="620889" cy="2540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6977" y="5311422"/>
            <a:ext cx="620889" cy="254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2422" y="4930422"/>
            <a:ext cx="620889" cy="254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9600" y="4772378"/>
            <a:ext cx="620889" cy="2540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9600" y="4645378"/>
            <a:ext cx="620889" cy="2540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9600" y="4504267"/>
            <a:ext cx="620889" cy="2540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6777" y="3925712"/>
            <a:ext cx="620889" cy="2540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3955" y="3781778"/>
            <a:ext cx="620889" cy="2540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3955" y="3640667"/>
            <a:ext cx="620889" cy="25400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9599" y="4360334"/>
            <a:ext cx="620889" cy="25400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6777" y="4216400"/>
            <a:ext cx="620889" cy="25400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6777" y="4075289"/>
            <a:ext cx="620889" cy="2540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2112" y="5068713"/>
            <a:ext cx="620889" cy="2540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9290" y="4924779"/>
            <a:ext cx="620889" cy="25400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9667" y="5111046"/>
            <a:ext cx="620889" cy="2540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1733" y="5150556"/>
            <a:ext cx="620889" cy="2540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445" y="334306"/>
            <a:ext cx="5122332" cy="384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3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Note Pair Hashing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777" y="3219276"/>
            <a:ext cx="7507111" cy="37559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0888" y="5235221"/>
            <a:ext cx="620889" cy="254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3399" y="5204177"/>
            <a:ext cx="620889" cy="254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6844" y="5246510"/>
            <a:ext cx="620889" cy="254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5244" y="5088466"/>
            <a:ext cx="620889" cy="2540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6977" y="5311422"/>
            <a:ext cx="620889" cy="254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2422" y="4930422"/>
            <a:ext cx="620889" cy="254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9600" y="4772378"/>
            <a:ext cx="620889" cy="2540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9600" y="4645378"/>
            <a:ext cx="620889" cy="2540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9600" y="4504267"/>
            <a:ext cx="620889" cy="2540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6777" y="3925712"/>
            <a:ext cx="620889" cy="2540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3955" y="3781778"/>
            <a:ext cx="620889" cy="2540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3955" y="3640667"/>
            <a:ext cx="620889" cy="25400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9599" y="4360334"/>
            <a:ext cx="620889" cy="25400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6777" y="4216400"/>
            <a:ext cx="620889" cy="25400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6777" y="4075289"/>
            <a:ext cx="620889" cy="2540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2112" y="5068713"/>
            <a:ext cx="620889" cy="2540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9290" y="4924779"/>
            <a:ext cx="620889" cy="25400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9667" y="5111046"/>
            <a:ext cx="620889" cy="2540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1733" y="5150556"/>
            <a:ext cx="620889" cy="2540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445" y="334306"/>
            <a:ext cx="5122332" cy="384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25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Hashing Note Pairs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114779" y="3087187"/>
            <a:ext cx="7408332" cy="1648144"/>
            <a:chOff x="1114779" y="3541887"/>
            <a:chExt cx="7408332" cy="1648144"/>
          </a:xfrm>
        </p:grpSpPr>
        <p:sp>
          <p:nvSpPr>
            <p:cNvPr id="10" name="Rounded Rectangle 9"/>
            <p:cNvSpPr/>
            <p:nvPr/>
          </p:nvSpPr>
          <p:spPr>
            <a:xfrm>
              <a:off x="1114779" y="3541887"/>
              <a:ext cx="7126109" cy="1648144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85334" y="3621760"/>
              <a:ext cx="7337777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660066"/>
                  </a:solidFill>
                  <a:latin typeface="Courier"/>
                  <a:cs typeface="Courier"/>
                </a:rPr>
                <a:t>int</a:t>
              </a:r>
              <a:r>
                <a:rPr lang="en-US" dirty="0">
                  <a:solidFill>
                    <a:srgbClr val="660066"/>
                  </a:solidFill>
                  <a:latin typeface="Courier"/>
                  <a:cs typeface="Courier"/>
                </a:rPr>
                <a:t> </a:t>
              </a:r>
              <a:r>
                <a:rPr lang="en-US" dirty="0">
                  <a:latin typeface="Courier"/>
                  <a:cs typeface="Courier"/>
                </a:rPr>
                <a:t>hash(</a:t>
              </a:r>
              <a:r>
                <a:rPr lang="en-US" b="1" dirty="0" err="1">
                  <a:solidFill>
                    <a:srgbClr val="660066"/>
                  </a:solidFill>
                  <a:latin typeface="Courier"/>
                  <a:cs typeface="Courier"/>
                </a:rPr>
                <a:t>int</a:t>
              </a:r>
              <a:r>
                <a:rPr lang="en-US" dirty="0">
                  <a:solidFill>
                    <a:srgbClr val="660066"/>
                  </a:solidFill>
                  <a:latin typeface="Courier"/>
                  <a:cs typeface="Courier"/>
                </a:rPr>
                <a:t> </a:t>
              </a:r>
              <a:r>
                <a:rPr lang="en-US" dirty="0">
                  <a:latin typeface="Courier"/>
                  <a:cs typeface="Courier"/>
                </a:rPr>
                <a:t>f1, </a:t>
              </a:r>
              <a:r>
                <a:rPr lang="en-US" b="1" dirty="0" err="1">
                  <a:solidFill>
                    <a:srgbClr val="660066"/>
                  </a:solidFill>
                  <a:latin typeface="Courier"/>
                  <a:cs typeface="Courier"/>
                </a:rPr>
                <a:t>int</a:t>
              </a:r>
              <a:r>
                <a:rPr lang="en-US" dirty="0">
                  <a:solidFill>
                    <a:srgbClr val="660066"/>
                  </a:solidFill>
                  <a:latin typeface="Courier"/>
                  <a:cs typeface="Courier"/>
                </a:rPr>
                <a:t> </a:t>
              </a:r>
              <a:r>
                <a:rPr lang="en-US" dirty="0">
                  <a:latin typeface="Courier"/>
                  <a:cs typeface="Courier"/>
                </a:rPr>
                <a:t>f2, </a:t>
              </a:r>
              <a:r>
                <a:rPr lang="en-US" b="1" dirty="0" err="1">
                  <a:solidFill>
                    <a:srgbClr val="660066"/>
                  </a:solidFill>
                  <a:latin typeface="Courier"/>
                  <a:cs typeface="Courier"/>
                </a:rPr>
                <a:t>int</a:t>
              </a:r>
              <a:r>
                <a:rPr lang="en-US" dirty="0">
                  <a:solidFill>
                    <a:srgbClr val="660066"/>
                  </a:solidFill>
                  <a:latin typeface="Courier"/>
                  <a:cs typeface="Courier"/>
                </a:rPr>
                <a:t> </a:t>
              </a:r>
              <a:r>
                <a:rPr lang="en-US" dirty="0" err="1">
                  <a:latin typeface="Courier"/>
                  <a:cs typeface="Courier"/>
                </a:rPr>
                <a:t>timeDelta</a:t>
              </a:r>
              <a:r>
                <a:rPr lang="en-US" dirty="0">
                  <a:latin typeface="Courier"/>
                  <a:cs typeface="Courier"/>
                </a:rPr>
                <a:t>) {    </a:t>
              </a:r>
              <a:endParaRPr lang="en-US" dirty="0" smtClean="0">
                <a:latin typeface="Courier"/>
                <a:cs typeface="Courier"/>
              </a:endParaRPr>
            </a:p>
            <a:p>
              <a:r>
                <a:rPr lang="en-US" dirty="0" smtClean="0">
                  <a:latin typeface="Courier"/>
                  <a:cs typeface="Courier"/>
                </a:rPr>
                <a:t>   </a:t>
              </a:r>
              <a:r>
                <a:rPr lang="en-US" b="1" dirty="0" err="1" smtClean="0">
                  <a:solidFill>
                    <a:srgbClr val="660066"/>
                  </a:solidFill>
                  <a:latin typeface="Courier"/>
                  <a:cs typeface="Courier"/>
                </a:rPr>
                <a:t>int</a:t>
              </a:r>
              <a:r>
                <a:rPr lang="en-US" b="1" dirty="0" smtClean="0">
                  <a:solidFill>
                    <a:srgbClr val="660066"/>
                  </a:solidFill>
                  <a:latin typeface="Courier"/>
                  <a:cs typeface="Courier"/>
                </a:rPr>
                <a:t> </a:t>
              </a:r>
              <a:r>
                <a:rPr lang="en-US" dirty="0">
                  <a:latin typeface="Courier"/>
                  <a:cs typeface="Courier"/>
                </a:rPr>
                <a:t>p = 31;    </a:t>
              </a:r>
              <a:endParaRPr lang="en-US" dirty="0" smtClean="0">
                <a:latin typeface="Courier"/>
                <a:cs typeface="Courier"/>
              </a:endParaRPr>
            </a:p>
            <a:p>
              <a:r>
                <a:rPr lang="en-US" dirty="0">
                  <a:latin typeface="Courier"/>
                  <a:cs typeface="Courier"/>
                </a:rPr>
                <a:t> </a:t>
              </a:r>
              <a:r>
                <a:rPr lang="en-US" dirty="0" smtClean="0">
                  <a:latin typeface="Courier"/>
                  <a:cs typeface="Courier"/>
                </a:rPr>
                <a:t>  </a:t>
              </a:r>
              <a:r>
                <a:rPr lang="en-US" b="1" dirty="0" err="1" smtClean="0">
                  <a:solidFill>
                    <a:srgbClr val="660066"/>
                  </a:solidFill>
                  <a:latin typeface="Courier"/>
                  <a:cs typeface="Courier"/>
                </a:rPr>
                <a:t>int</a:t>
              </a:r>
              <a:r>
                <a:rPr lang="en-US" b="1" dirty="0" smtClean="0">
                  <a:solidFill>
                    <a:srgbClr val="660066"/>
                  </a:solidFill>
                  <a:latin typeface="Courier"/>
                  <a:cs typeface="Courier"/>
                </a:rPr>
                <a:t> </a:t>
              </a:r>
              <a:r>
                <a:rPr lang="en-US" dirty="0" smtClean="0">
                  <a:latin typeface="Courier"/>
                  <a:cs typeface="Courier"/>
                </a:rPr>
                <a:t>pre</a:t>
              </a:r>
              <a:r>
                <a:rPr lang="en-US" b="1" dirty="0" smtClean="0">
                  <a:latin typeface="Courier"/>
                  <a:cs typeface="Courier"/>
                </a:rPr>
                <a:t> </a:t>
              </a:r>
              <a:r>
                <a:rPr lang="en-US" b="1" dirty="0" smtClean="0">
                  <a:solidFill>
                    <a:srgbClr val="660066"/>
                  </a:solidFill>
                  <a:latin typeface="Courier"/>
                  <a:cs typeface="Courier"/>
                </a:rPr>
                <a:t>= </a:t>
              </a:r>
              <a:r>
                <a:rPr lang="en-US" dirty="0" smtClean="0">
                  <a:latin typeface="Courier"/>
                  <a:cs typeface="Courier"/>
                </a:rPr>
                <a:t>f1 </a:t>
              </a:r>
              <a:r>
                <a:rPr lang="en-US" dirty="0">
                  <a:latin typeface="Courier"/>
                  <a:cs typeface="Courier"/>
                </a:rPr>
                <a:t>+ </a:t>
              </a:r>
              <a:r>
                <a:rPr lang="en-US" dirty="0" smtClean="0">
                  <a:latin typeface="Courier"/>
                  <a:cs typeface="Courier"/>
                </a:rPr>
                <a:t>(</a:t>
              </a:r>
              <a:r>
                <a:rPr lang="en-US" dirty="0" smtClean="0">
                  <a:latin typeface="Courier"/>
                  <a:cs typeface="Courier"/>
                </a:rPr>
                <a:t>p</a:t>
              </a:r>
              <a:r>
                <a:rPr lang="en-US" dirty="0" smtClean="0">
                  <a:latin typeface="Courier"/>
                  <a:cs typeface="Courier"/>
                </a:rPr>
                <a:t> </a:t>
              </a:r>
              <a:r>
                <a:rPr lang="en-US" dirty="0">
                  <a:latin typeface="Courier"/>
                  <a:cs typeface="Courier"/>
                </a:rPr>
                <a:t>* </a:t>
              </a:r>
              <a:r>
                <a:rPr lang="en-US" dirty="0" smtClean="0">
                  <a:latin typeface="Courier"/>
                  <a:cs typeface="Courier"/>
                </a:rPr>
                <a:t>f2) </a:t>
              </a:r>
              <a:r>
                <a:rPr lang="en-US" dirty="0">
                  <a:latin typeface="Courier"/>
                  <a:cs typeface="Courier"/>
                </a:rPr>
                <a:t>+ </a:t>
              </a:r>
              <a:r>
                <a:rPr lang="en-US" dirty="0" smtClean="0">
                  <a:latin typeface="Courier"/>
                  <a:cs typeface="Courier"/>
                </a:rPr>
                <a:t>(p </a:t>
              </a:r>
              <a:r>
                <a:rPr lang="en-US" dirty="0">
                  <a:latin typeface="Courier"/>
                  <a:cs typeface="Courier"/>
                </a:rPr>
                <a:t>* p * </a:t>
              </a:r>
              <a:r>
                <a:rPr lang="en-US" dirty="0" err="1" smtClean="0">
                  <a:latin typeface="Courier"/>
                  <a:cs typeface="Courier"/>
                </a:rPr>
                <a:t>timeDelta</a:t>
              </a:r>
              <a:r>
                <a:rPr lang="en-US" dirty="0" smtClean="0">
                  <a:latin typeface="Courier"/>
                  <a:cs typeface="Courier"/>
                </a:rPr>
                <a:t>);</a:t>
              </a:r>
            </a:p>
            <a:p>
              <a:r>
                <a:rPr lang="en-US" dirty="0">
                  <a:latin typeface="Courier"/>
                  <a:cs typeface="Courier"/>
                </a:rPr>
                <a:t> </a:t>
              </a:r>
              <a:r>
                <a:rPr lang="en-US" dirty="0" smtClean="0">
                  <a:latin typeface="Courier"/>
                  <a:cs typeface="Courier"/>
                </a:rPr>
                <a:t>  </a:t>
              </a:r>
              <a:r>
                <a:rPr lang="en-US" b="1" dirty="0" smtClean="0">
                  <a:solidFill>
                    <a:srgbClr val="660066"/>
                  </a:solidFill>
                  <a:latin typeface="Courier"/>
                  <a:cs typeface="Courier"/>
                </a:rPr>
                <a:t>return</a:t>
              </a:r>
              <a:r>
                <a:rPr lang="en-US" dirty="0" smtClean="0">
                  <a:solidFill>
                    <a:srgbClr val="660066"/>
                  </a:solidFill>
                  <a:latin typeface="Courier"/>
                  <a:cs typeface="Courier"/>
                </a:rPr>
                <a:t> </a:t>
              </a:r>
              <a:r>
                <a:rPr lang="en-US" dirty="0" smtClean="0">
                  <a:latin typeface="Courier"/>
                  <a:cs typeface="Courier"/>
                </a:rPr>
                <a:t>pre % NUM_BUCKETS;</a:t>
              </a:r>
              <a:endParaRPr lang="en-US" dirty="0" smtClean="0">
                <a:latin typeface="Courier"/>
                <a:cs typeface="Courier"/>
              </a:endParaRPr>
            </a:p>
            <a:p>
              <a:r>
                <a:rPr lang="en-US" dirty="0" smtClean="0">
                  <a:latin typeface="Courier"/>
                  <a:cs typeface="Courier"/>
                </a:rPr>
                <a:t>}</a:t>
              </a:r>
              <a:endParaRPr lang="en-US" dirty="0">
                <a:latin typeface="Courier"/>
                <a:cs typeface="Courier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794002" y="5058274"/>
            <a:ext cx="40216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You Can Call Me Al – Paul Simon. 23s,</a:t>
            </a:r>
          </a:p>
          <a:p>
            <a:r>
              <a:rPr lang="en-US" dirty="0" smtClean="0">
                <a:latin typeface="Times"/>
                <a:cs typeface="Times"/>
              </a:rPr>
              <a:t>You Can Call Me Al – Paul Simon. 54s,</a:t>
            </a:r>
          </a:p>
          <a:p>
            <a:r>
              <a:rPr lang="en-US" dirty="0" smtClean="0">
                <a:latin typeface="Times"/>
                <a:cs typeface="Times"/>
              </a:rPr>
              <a:t>Message in a Bottle – Police. 92s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8789" y="4642554"/>
            <a:ext cx="1359783" cy="18118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4822" y="523551"/>
            <a:ext cx="2297289" cy="267967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477550"/>
            <a:ext cx="9143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Chalkboard"/>
                <a:cs typeface="Chalkboard"/>
              </a:rPr>
              <a:t>Wang, A. An </a:t>
            </a:r>
            <a:r>
              <a:rPr lang="en-US" sz="1600" dirty="0">
                <a:latin typeface="Chalkboard"/>
                <a:cs typeface="Chalkboard"/>
              </a:rPr>
              <a:t>Industrial-Strength Audio Search Algorithm</a:t>
            </a:r>
          </a:p>
        </p:txBody>
      </p:sp>
    </p:spTree>
    <p:extLst>
      <p:ext uri="{BB962C8B-B14F-4D97-AF65-F5344CB8AC3E}">
        <p14:creationId xmlns:p14="http://schemas.microsoft.com/office/powerpoint/2010/main" val="130530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51556" y="-141111"/>
            <a:ext cx="9736667" cy="754944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2711" y="21336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  <a:effectLst/>
                <a:latin typeface="Chalkboard"/>
                <a:cs typeface="Chalkboard"/>
              </a:rPr>
              <a:t>Code Available</a:t>
            </a:r>
            <a:endParaRPr lang="en-US" sz="3600" dirty="0">
              <a:solidFill>
                <a:schemeClr val="bg1"/>
              </a:solidFill>
              <a:effectLst/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071248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51556" y="-141111"/>
            <a:ext cx="9736667" cy="754944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2711" y="21336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  <a:effectLst/>
                <a:latin typeface="Chalkboard"/>
                <a:cs typeface="Chalkboard"/>
              </a:rPr>
              <a:t>Review</a:t>
            </a:r>
            <a:endParaRPr lang="en-US" sz="3600" dirty="0">
              <a:solidFill>
                <a:schemeClr val="bg1"/>
              </a:solidFill>
              <a:effectLst/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51635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196" y="3767665"/>
            <a:ext cx="8065911" cy="2469443"/>
          </a:xfrm>
          <a:prstGeom prst="rect">
            <a:avLst/>
          </a:prstGeo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Chalkboard"/>
                <a:cs typeface="Chalkboard"/>
              </a:rPr>
              <a:t>Hash: key -&gt; </a:t>
            </a:r>
            <a:r>
              <a:rPr lang="en-US" sz="3000" dirty="0" err="1" smtClean="0">
                <a:latin typeface="Chalkboard"/>
                <a:cs typeface="Chalkboard"/>
              </a:rPr>
              <a:t>bucketIndex</a:t>
            </a:r>
            <a:r>
              <a:rPr lang="en-US" sz="3000" dirty="0" smtClean="0">
                <a:latin typeface="Chalkboard"/>
                <a:cs typeface="Chalkboard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Chalkboard"/>
                <a:cs typeface="Chalkboard"/>
              </a:rPr>
              <a:t>Jump directly to the bucket head.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Chalkboard"/>
                <a:cs typeface="Chalkboard"/>
              </a:rPr>
              <a:t>Run simple search over the list.</a:t>
            </a:r>
            <a:endParaRPr lang="en-US" sz="3000" dirty="0">
              <a:latin typeface="Chalkboard"/>
              <a:cs typeface="Chalkboard"/>
            </a:endParaRP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 smtClean="0"/>
              <a:t>HashMap</a:t>
            </a:r>
            <a:r>
              <a:rPr lang="en-US" dirty="0" smtClean="0"/>
              <a:t> Algorithm Summary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44614" y="1903778"/>
            <a:ext cx="648506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halkboard"/>
                <a:cs typeface="Chalkboard"/>
              </a:rPr>
              <a:t>0.	Make </a:t>
            </a:r>
            <a:r>
              <a:rPr lang="en-US" sz="3000" dirty="0">
                <a:latin typeface="Chalkboard"/>
                <a:cs typeface="Chalkboard"/>
              </a:rPr>
              <a:t>a large array of </a:t>
            </a:r>
            <a:r>
              <a:rPr lang="en-US" sz="3000" dirty="0" smtClean="0">
                <a:latin typeface="Chalkboard"/>
                <a:cs typeface="Chalkboard"/>
              </a:rPr>
              <a:t>linked lists</a:t>
            </a:r>
            <a:endParaRPr lang="en-US" sz="3000" dirty="0">
              <a:latin typeface="Chalkboard"/>
              <a:cs typeface="Chalkboar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9458" y="1308290"/>
            <a:ext cx="260420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  <a:latin typeface="Chalkboard"/>
                <a:cs typeface="Chalkboard"/>
              </a:rPr>
              <a:t>Initialization:</a:t>
            </a:r>
            <a:endParaRPr lang="en-US" sz="3200" dirty="0">
              <a:solidFill>
                <a:srgbClr val="0000FF"/>
              </a:solidFill>
              <a:latin typeface="Chalkboard"/>
              <a:cs typeface="Chalkboar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6636" y="3168132"/>
            <a:ext cx="396271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  <a:latin typeface="Chalkboard"/>
                <a:cs typeface="Chalkboard"/>
              </a:rPr>
              <a:t>Getting and Setting:</a:t>
            </a:r>
            <a:endParaRPr lang="en-US" sz="3200" dirty="0">
              <a:solidFill>
                <a:srgbClr val="0000FF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69995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Hash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7666" y="1259693"/>
            <a:ext cx="3951111" cy="1438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2890" y="926448"/>
            <a:ext cx="406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504D"/>
                </a:solidFill>
                <a:latin typeface="Courier"/>
                <a:cs typeface="Courier"/>
              </a:rPr>
              <a:t>i</a:t>
            </a:r>
            <a:r>
              <a:rPr lang="en-US" sz="2400" b="1" dirty="0" err="1" smtClean="0">
                <a:solidFill>
                  <a:srgbClr val="C0504D"/>
                </a:solidFill>
                <a:latin typeface="Courier"/>
                <a:cs typeface="Courier"/>
              </a:rPr>
              <a:t>nt</a:t>
            </a:r>
            <a:r>
              <a:rPr lang="en-US" sz="2400" dirty="0" smtClean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hash(</a:t>
            </a:r>
            <a:r>
              <a:rPr lang="en-US" sz="2400" b="1" dirty="0" smtClean="0">
                <a:solidFill>
                  <a:schemeClr val="accent2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key);</a:t>
            </a:r>
            <a:endParaRPr lang="en-US" sz="2400" dirty="0">
              <a:latin typeface="Courier"/>
              <a:cs typeface="Courier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1685" y="3339900"/>
            <a:ext cx="3744093" cy="1359101"/>
            <a:chOff x="1392350" y="1889069"/>
            <a:chExt cx="5252967" cy="19068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35863" y="1889069"/>
              <a:ext cx="2421659" cy="190682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92350" y="2384778"/>
              <a:ext cx="2120933" cy="113835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>
            <a:xfrm>
              <a:off x="5829301" y="2053786"/>
              <a:ext cx="816016" cy="146935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73530" y="4572209"/>
            <a:ext cx="3124250" cy="1359101"/>
            <a:chOff x="1474195" y="3290710"/>
            <a:chExt cx="4383327" cy="190682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35863" y="3290710"/>
              <a:ext cx="2421659" cy="190682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74195" y="3750725"/>
              <a:ext cx="2120933" cy="1138357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3451334" y="4696260"/>
            <a:ext cx="581622" cy="104729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656666" y="3358443"/>
            <a:ext cx="0" cy="29774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41778" y="2793999"/>
            <a:ext cx="189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1. Consistent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5845" y="2819399"/>
            <a:ext cx="280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2</a:t>
            </a:r>
            <a:r>
              <a:rPr lang="en-US" sz="2400" dirty="0" smtClean="0">
                <a:latin typeface="Chalkboard"/>
                <a:cs typeface="Chalkboard"/>
              </a:rPr>
              <a:t>. Well Distributed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555" y="3457221"/>
            <a:ext cx="3929657" cy="32156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75399" y="3356765"/>
            <a:ext cx="142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Hash </a:t>
            </a:r>
            <a:r>
              <a:rPr lang="en-US" dirty="0" err="1" smtClean="0">
                <a:latin typeface="Chalkboard"/>
                <a:cs typeface="Chalkboard"/>
              </a:rPr>
              <a:t>Fn</a:t>
            </a:r>
            <a:endParaRPr lang="en-US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62528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7471" y="1275645"/>
            <a:ext cx="378886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Understand how the </a:t>
            </a:r>
            <a:r>
              <a:rPr lang="en-US" sz="2400" dirty="0" err="1" smtClean="0">
                <a:latin typeface="Chalkboard"/>
                <a:cs typeface="Chalkboard"/>
              </a:rPr>
              <a:t>HashMap</a:t>
            </a:r>
            <a:r>
              <a:rPr lang="en-US" sz="2400" dirty="0" smtClean="0">
                <a:latin typeface="Chalkboard"/>
                <a:cs typeface="Chalkboard"/>
              </a:rPr>
              <a:t> works</a:t>
            </a:r>
          </a:p>
          <a:p>
            <a:endParaRPr lang="en-US" sz="2400" dirty="0" smtClean="0">
              <a:latin typeface="Chalkboard"/>
              <a:cs typeface="Chalkboar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8220" y="1254667"/>
            <a:ext cx="45861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 smtClean="0">
                <a:latin typeface="Chalkboard"/>
                <a:cs typeface="Chalkboard"/>
              </a:rPr>
              <a:t>Add hashing to your algorithmic toolbox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70364" y="3915852"/>
            <a:ext cx="45861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 smtClean="0">
                <a:latin typeface="Chalkboard"/>
                <a:cs typeface="Chalkboard"/>
              </a:rPr>
              <a:t>Practice linked lists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917187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7471" y="1275645"/>
            <a:ext cx="378886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Understand how the </a:t>
            </a:r>
            <a:r>
              <a:rPr lang="en-US" sz="2400" dirty="0" err="1" smtClean="0">
                <a:latin typeface="Chalkboard"/>
                <a:cs typeface="Chalkboard"/>
              </a:rPr>
              <a:t>HashMap</a:t>
            </a:r>
            <a:r>
              <a:rPr lang="en-US" sz="2400" dirty="0" smtClean="0">
                <a:latin typeface="Chalkboard"/>
                <a:cs typeface="Chalkboard"/>
              </a:rPr>
              <a:t> works</a:t>
            </a:r>
          </a:p>
          <a:p>
            <a:endParaRPr lang="en-US" sz="2400" dirty="0" smtClean="0">
              <a:latin typeface="Chalkboard"/>
              <a:cs typeface="Chalkboar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8220" y="1254667"/>
            <a:ext cx="45861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 smtClean="0">
                <a:latin typeface="Chalkboard"/>
                <a:cs typeface="Chalkboard"/>
              </a:rPr>
              <a:t>Add hashing to your algorithmic toolbox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70364" y="3915852"/>
            <a:ext cx="45861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 smtClean="0">
                <a:latin typeface="Chalkboard"/>
                <a:cs typeface="Chalkboard"/>
              </a:rPr>
              <a:t>Practice linked lists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7831" y="3932440"/>
            <a:ext cx="980724" cy="106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87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Place and 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1" y="2300304"/>
            <a:ext cx="2682998" cy="26950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30111" y="6036083"/>
            <a:ext cx="7083778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 Andy, P Chris, J Huang, L </a:t>
            </a:r>
            <a:r>
              <a:rPr lang="en-US" dirty="0" err="1" smtClean="0">
                <a:solidFill>
                  <a:schemeClr val="bg1"/>
                </a:solidFill>
              </a:rPr>
              <a:t>Guibas</a:t>
            </a:r>
            <a:r>
              <a:rPr lang="en-US" dirty="0" smtClean="0">
                <a:solidFill>
                  <a:schemeClr val="bg1"/>
                </a:solidFill>
              </a:rPr>
              <a:t>. Scalable Homework Search </a:t>
            </a:r>
            <a:r>
              <a:rPr lang="en-US" dirty="0">
                <a:solidFill>
                  <a:schemeClr val="bg1"/>
                </a:solidFill>
              </a:rPr>
              <a:t>for M</a:t>
            </a:r>
            <a:r>
              <a:rPr lang="en-US" dirty="0" smtClean="0">
                <a:solidFill>
                  <a:schemeClr val="bg1"/>
                </a:solidFill>
              </a:rPr>
              <a:t>assive Open Online Programming Courses. WWW, Seoul 2014.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14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7471" y="1275645"/>
            <a:ext cx="378886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Understand how the </a:t>
            </a:r>
            <a:r>
              <a:rPr lang="en-US" sz="2400" dirty="0" err="1" smtClean="0">
                <a:latin typeface="Chalkboard"/>
                <a:cs typeface="Chalkboard"/>
              </a:rPr>
              <a:t>HashMap</a:t>
            </a:r>
            <a:r>
              <a:rPr lang="en-US" sz="2400" dirty="0" smtClean="0">
                <a:latin typeface="Chalkboard"/>
                <a:cs typeface="Chalkboard"/>
              </a:rPr>
              <a:t> works</a:t>
            </a:r>
          </a:p>
          <a:p>
            <a:endParaRPr lang="en-US" sz="2400" dirty="0" smtClean="0">
              <a:latin typeface="Chalkboard"/>
              <a:cs typeface="Chalkboar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8220" y="1254667"/>
            <a:ext cx="45861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 smtClean="0">
                <a:latin typeface="Chalkboard"/>
                <a:cs typeface="Chalkboard"/>
              </a:rPr>
              <a:t>Add hashing to your algorithmic toolbox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70364" y="3915852"/>
            <a:ext cx="45861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 smtClean="0">
                <a:latin typeface="Chalkboard"/>
                <a:cs typeface="Chalkboard"/>
              </a:rPr>
              <a:t>Practice linked lists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61799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6333" y="184856"/>
            <a:ext cx="9144000" cy="6097983"/>
            <a:chOff x="-296333" y="311855"/>
            <a:chExt cx="9144000" cy="60979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96333" y="311855"/>
              <a:ext cx="9144000" cy="609798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8444" y="1368778"/>
              <a:ext cx="2187223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Intro to Abstractions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64287" y="1295400"/>
              <a:ext cx="2187223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Recursion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5133" y="3903133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Under the Hood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8309" y="3730977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Graphs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318611">
              <a:off x="5000978" y="4521200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Trees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94" b="98005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3500" y="3869056"/>
              <a:ext cx="726721" cy="787609"/>
            </a:xfrm>
            <a:prstGeom prst="rect">
              <a:avLst/>
            </a:prstGeom>
          </p:spPr>
        </p:pic>
      </p:grp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Friday Trees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4567" y="6194778"/>
            <a:ext cx="507788" cy="5503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7289" y="6309710"/>
            <a:ext cx="218722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Chalkboard"/>
                <a:cs typeface="Chalkboard"/>
              </a:rPr>
              <a:t>You will be here</a:t>
            </a:r>
            <a:endParaRPr lang="en-US" sz="20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261294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51556" y="-141111"/>
            <a:ext cx="9736667" cy="754944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2711" y="21336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effectLst/>
                <a:latin typeface="Chalkboard"/>
                <a:cs typeface="Chalkboard"/>
              </a:rPr>
              <a:t>Thank you</a:t>
            </a:r>
            <a:endParaRPr lang="en-US" dirty="0">
              <a:solidFill>
                <a:schemeClr val="bg1"/>
              </a:solidFill>
              <a:effectLst/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46760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69999" y="1848556"/>
            <a:ext cx="6138333" cy="348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Modern Times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123" y="4882445"/>
            <a:ext cx="2477515" cy="1653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6334" y="1034345"/>
            <a:ext cx="9144000" cy="64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9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Midterm</a:t>
            </a:r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6827645"/>
              </p:ext>
            </p:extLst>
          </p:nvPr>
        </p:nvGraphicFramePr>
        <p:xfrm>
          <a:off x="352777" y="1058333"/>
          <a:ext cx="8452555" cy="5171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772142" y="846667"/>
            <a:ext cx="1230747" cy="646331"/>
          </a:xfrm>
          <a:prstGeom prst="rect">
            <a:avLst/>
          </a:prstGeom>
          <a:solidFill>
            <a:srgbClr val="FFFFFF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77 </a:t>
            </a:r>
          </a:p>
          <a:p>
            <a:pPr algn="ctr"/>
            <a:r>
              <a:rPr kumimoji="1" lang="en-US" altLang="zh-CN" dirty="0" smtClean="0"/>
              <a:t>Perfects</a:t>
            </a:r>
            <a:endParaRPr kumimoji="1" lang="zh-CN" alt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956778" y="1411111"/>
            <a:ext cx="0" cy="38805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22553" y="1041401"/>
            <a:ext cx="1356298" cy="369332"/>
          </a:xfrm>
          <a:prstGeom prst="rect">
            <a:avLst/>
          </a:prstGeom>
          <a:solidFill>
            <a:srgbClr val="FFFFFF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smtClean="0"/>
              <a:t>Median = 86</a:t>
            </a:r>
            <a:endParaRPr kumimoji="1" lang="zh-CN" altLang="en-US" dirty="0"/>
          </a:p>
        </p:txBody>
      </p:sp>
      <p:sp>
        <p:nvSpPr>
          <p:cNvPr id="11" name="TextBox 10"/>
          <p:cNvSpPr txBox="1"/>
          <p:nvPr/>
        </p:nvSpPr>
        <p:spPr>
          <a:xfrm rot="20928132">
            <a:off x="4917661" y="2210644"/>
            <a:ext cx="2104500" cy="646331"/>
          </a:xfrm>
          <a:prstGeom prst="rect">
            <a:avLst/>
          </a:prstGeom>
          <a:solidFill>
            <a:srgbClr val="FFFFFF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Maybe a few things to review</a:t>
            </a:r>
            <a:endParaRPr kumimoji="1" lang="zh-CN" altLang="en-US" dirty="0"/>
          </a:p>
        </p:txBody>
      </p:sp>
      <p:sp>
        <p:nvSpPr>
          <p:cNvPr id="12" name="TextBox 11"/>
          <p:cNvSpPr txBox="1"/>
          <p:nvPr/>
        </p:nvSpPr>
        <p:spPr>
          <a:xfrm rot="913684">
            <a:off x="6870252" y="2554001"/>
            <a:ext cx="1644353" cy="369332"/>
          </a:xfrm>
          <a:prstGeom prst="rect">
            <a:avLst/>
          </a:prstGeom>
          <a:solidFill>
            <a:srgbClr val="FFFFFF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Doing great</a:t>
            </a:r>
            <a:endParaRPr kumimoji="1"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11352" y="3853388"/>
            <a:ext cx="2104500" cy="646331"/>
          </a:xfrm>
          <a:prstGeom prst="rect">
            <a:avLst/>
          </a:prstGeom>
          <a:solidFill>
            <a:srgbClr val="FFFFFF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Some more serious review</a:t>
            </a:r>
            <a:endParaRPr kumimoji="1"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74085" y="4669011"/>
            <a:ext cx="2104500" cy="369332"/>
          </a:xfrm>
          <a:prstGeom prst="rect">
            <a:avLst/>
          </a:prstGeom>
          <a:solidFill>
            <a:srgbClr val="FFFFFF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Looking like trouble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9356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05556"/>
            <a:ext cx="9144000" cy="6279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55889" y="2144889"/>
            <a:ext cx="18902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Midterm</a:t>
            </a:r>
          </a:p>
          <a:p>
            <a:r>
              <a:rPr kumimoji="1" lang="en-US" altLang="zh-CN" sz="2400" dirty="0" smtClean="0"/>
              <a:t>Review Policy</a:t>
            </a:r>
          </a:p>
          <a:p>
            <a:r>
              <a:rPr kumimoji="1" lang="en-US" altLang="zh-CN" sz="2400" dirty="0" smtClean="0"/>
              <a:t>Answer Key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8669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425111"/>
            <a:ext cx="125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Hashing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3590" y="502073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Collisions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13304" y="4297023"/>
            <a:ext cx="1385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Real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Hash </a:t>
            </a:r>
            <a:r>
              <a:rPr lang="en-US" sz="2400" dirty="0" err="1" smtClean="0">
                <a:latin typeface="Chalkboard"/>
                <a:cs typeface="Chalkboard"/>
              </a:rPr>
              <a:t>fns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962636" y="3491089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Code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2022" y="1356267"/>
            <a:ext cx="190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   Other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 Applications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7630" y="3139913"/>
            <a:ext cx="411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(</a:t>
            </a:r>
            <a:r>
              <a:rPr lang="en-US" sz="2400" dirty="0" err="1" smtClean="0">
                <a:latin typeface="Chalkboard"/>
                <a:cs typeface="Chalkboard"/>
              </a:rPr>
              <a:t>eg</a:t>
            </a:r>
            <a:r>
              <a:rPr lang="en-US" sz="2400" dirty="0" smtClean="0">
                <a:latin typeface="Chalkboard"/>
                <a:cs typeface="Chalkboard"/>
              </a:rPr>
              <a:t> </a:t>
            </a:r>
            <a:r>
              <a:rPr lang="en-US" sz="2400" dirty="0" err="1" smtClean="0">
                <a:latin typeface="Chalkboard"/>
                <a:cs typeface="Chalkboard"/>
              </a:rPr>
              <a:t>HashMap</a:t>
            </a:r>
            <a:r>
              <a:rPr lang="en-US" sz="2400" dirty="0" smtClean="0">
                <a:latin typeface="Chalkboard"/>
                <a:cs typeface="Chalkboard"/>
              </a:rPr>
              <a:t>&lt;string, string&gt;)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224" y="1207283"/>
            <a:ext cx="2003775" cy="20037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HashMaps</a:t>
            </a:r>
            <a:r>
              <a:rPr lang="en-US" sz="2400" dirty="0" smtClean="0">
                <a:latin typeface="Chalkboard"/>
                <a:cs typeface="Chalkboard"/>
              </a:rPr>
              <a:t> River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62307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First Objective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77519" y="5298912"/>
            <a:ext cx="411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(</a:t>
            </a:r>
            <a:r>
              <a:rPr lang="en-US" sz="2400" dirty="0" err="1" smtClean="0">
                <a:latin typeface="Chalkboard"/>
                <a:cs typeface="Chalkboard"/>
              </a:rPr>
              <a:t>eg</a:t>
            </a:r>
            <a:r>
              <a:rPr lang="en-US" sz="2400" dirty="0" smtClean="0">
                <a:latin typeface="Chalkboard"/>
                <a:cs typeface="Chalkboard"/>
              </a:rPr>
              <a:t> </a:t>
            </a:r>
            <a:r>
              <a:rPr lang="en-US" sz="2400" dirty="0" err="1" smtClean="0">
                <a:latin typeface="Chalkboard"/>
                <a:cs typeface="Chalkboard"/>
              </a:rPr>
              <a:t>HashMap</a:t>
            </a:r>
            <a:r>
              <a:rPr lang="en-US" sz="2400" dirty="0" smtClean="0">
                <a:latin typeface="Chalkboard"/>
                <a:cs typeface="Chalkboard"/>
              </a:rPr>
              <a:t>&lt;string, string&gt;)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447" y="1545948"/>
            <a:ext cx="3626553" cy="36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38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777" y="2173110"/>
            <a:ext cx="812659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adds name / text pair to dataset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put(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articleName</a:t>
            </a:r>
            <a:r>
              <a:rPr lang="en-US" sz="2400" dirty="0" smtClean="0">
                <a:latin typeface="Courier"/>
                <a:cs typeface="Courier"/>
              </a:rPr>
              <a:t>, 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articleHTML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// returns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corresponding </a:t>
            </a:r>
            <a:r>
              <a:rPr lang="en-US" sz="2400" dirty="0" err="1" smtClean="0">
                <a:solidFill>
                  <a:srgbClr val="008000"/>
                </a:solidFill>
                <a:latin typeface="Courier"/>
                <a:cs typeface="Courier"/>
              </a:rPr>
              <a:t>articleHTML</a:t>
            </a:r>
            <a:endParaRPr lang="en-US" sz="2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get(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articleName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// removes the article</a:t>
            </a:r>
          </a:p>
          <a:p>
            <a:r>
              <a:rPr lang="en-US" sz="2400" dirty="0">
                <a:latin typeface="Courier"/>
                <a:cs typeface="Courier"/>
              </a:rPr>
              <a:t>r</a:t>
            </a:r>
            <a:r>
              <a:rPr lang="en-US" sz="2400" dirty="0" smtClean="0">
                <a:latin typeface="Courier"/>
                <a:cs typeface="Courier"/>
              </a:rPr>
              <a:t>emove(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articleName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Wikipedia API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945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04113" y="6425948"/>
            <a:ext cx="123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</a:t>
            </a:r>
            <a:r>
              <a:rPr lang="en-US" sz="1600" dirty="0" err="1" smtClean="0"/>
              <a:t>xkcd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173112" y="1098223"/>
            <a:ext cx="5011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Chalkboard"/>
                <a:cs typeface="Chalkboard"/>
              </a:rPr>
              <a:t>5 million articles and growing</a:t>
            </a:r>
            <a:endParaRPr lang="en-US" sz="2800" dirty="0">
              <a:solidFill>
                <a:srgbClr val="0000FF"/>
              </a:solidFill>
              <a:latin typeface="Chalkboard"/>
              <a:cs typeface="Chalkboard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718" y="1848556"/>
            <a:ext cx="5366259" cy="4045656"/>
          </a:xfrm>
          <a:prstGeom prst="rect">
            <a:avLst/>
          </a:prstGeom>
        </p:spPr>
      </p:pic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Wikipedia is big!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25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26644" y="1881286"/>
            <a:ext cx="2920999" cy="4045381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024212"/>
            <a:ext cx="8870244" cy="45259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latin typeface="Chalkboard"/>
                <a:cs typeface="Chalkboard"/>
              </a:rPr>
              <a:t>Key = Title, Value = Article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5888" y="1937730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Key: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7" name="Picture 6" descr="Screen Shot 2015-05-07 at 9.34.27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582" y="3293698"/>
            <a:ext cx="2524396" cy="25483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6644" y="2938478"/>
            <a:ext cx="10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Value: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Key Value Pairs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77176" y="2305840"/>
            <a:ext cx="2296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"/>
                <a:cs typeface="Times"/>
              </a:rPr>
              <a:t>“Mantis Shrimp”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026644" y="2853899"/>
            <a:ext cx="2920999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4837288" y="1881286"/>
            <a:ext cx="2920999" cy="4045381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796532" y="1937730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Key: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37288" y="2938478"/>
            <a:ext cx="10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Value: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01316" y="2305840"/>
            <a:ext cx="2620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"/>
                <a:cs typeface="Times"/>
              </a:rPr>
              <a:t>“Antelope Canyon”</a:t>
            </a:r>
            <a:endParaRPr lang="en-US" sz="2400" dirty="0">
              <a:latin typeface="Times"/>
              <a:cs typeface="Times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837288" y="2853899"/>
            <a:ext cx="2920999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6599" y="3293698"/>
            <a:ext cx="2350480" cy="25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4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26644" y="1881286"/>
            <a:ext cx="2920999" cy="4045381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024212"/>
            <a:ext cx="8870244" cy="45259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Chalkboard"/>
                <a:cs typeface="Chalkboard"/>
              </a:rPr>
              <a:t>Key = Title, Value = Article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5888" y="1937730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Key: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7" name="Picture 6" descr="Screen Shot 2015-05-07 at 9.34.27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582" y="3293698"/>
            <a:ext cx="2524396" cy="25483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6644" y="2938478"/>
            <a:ext cx="10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Value: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Key Value Pairs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77176" y="2305840"/>
            <a:ext cx="2296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"/>
                <a:cs typeface="Times"/>
              </a:rPr>
              <a:t>“Mantis Shrimp”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026644" y="2853899"/>
            <a:ext cx="2920999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837288" y="2853899"/>
            <a:ext cx="2920999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796532" y="1881286"/>
            <a:ext cx="2961755" cy="4045381"/>
            <a:chOff x="4796532" y="1881286"/>
            <a:chExt cx="2961755" cy="4045381"/>
          </a:xfrm>
        </p:grpSpPr>
        <p:sp>
          <p:nvSpPr>
            <p:cNvPr id="18" name="Rounded Rectangle 17"/>
            <p:cNvSpPr/>
            <p:nvPr/>
          </p:nvSpPr>
          <p:spPr>
            <a:xfrm>
              <a:off x="4837288" y="1881286"/>
              <a:ext cx="2920999" cy="4045381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96532" y="1937730"/>
              <a:ext cx="738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"/>
                  <a:cs typeface="Courier"/>
                </a:rPr>
                <a:t>Key:</a:t>
              </a:r>
              <a:endParaRPr lang="en-US" dirty="0">
                <a:latin typeface="Courier"/>
                <a:cs typeface="Courier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37288" y="2938478"/>
              <a:ext cx="1015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urier"/>
                  <a:cs typeface="Courier"/>
                </a:rPr>
                <a:t>Value:</a:t>
              </a:r>
              <a:endParaRPr lang="en-US" dirty="0">
                <a:latin typeface="Courier"/>
                <a:cs typeface="Courier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01316" y="2305840"/>
              <a:ext cx="26204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Times"/>
                  <a:cs typeface="Times"/>
                </a:rPr>
                <a:t>“Antelope Canyon”</a:t>
              </a:r>
              <a:endParaRPr lang="en-US" sz="2400" dirty="0">
                <a:latin typeface="Times"/>
                <a:cs typeface="Times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6599" y="3293698"/>
              <a:ext cx="2350480" cy="2525889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211582" y="3307810"/>
            <a:ext cx="2524396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“&lt;</a:t>
            </a:r>
            <a:r>
              <a:rPr lang="en-US" sz="1200" dirty="0">
                <a:latin typeface="Courier"/>
                <a:cs typeface="Courier"/>
              </a:rPr>
              <a:t>p&gt;&lt;b&gt;Mantis shrimp&lt;/b&gt; or &lt;b&gt;</a:t>
            </a:r>
            <a:r>
              <a:rPr lang="en-US" sz="1200" dirty="0" err="1">
                <a:latin typeface="Courier"/>
                <a:cs typeface="Courier"/>
              </a:rPr>
              <a:t>stomatopods</a:t>
            </a:r>
            <a:r>
              <a:rPr lang="en-US" sz="1200" dirty="0">
                <a:latin typeface="Courier"/>
                <a:cs typeface="Courier"/>
              </a:rPr>
              <a:t>&lt;/b&gt; are marine &lt;a </a:t>
            </a:r>
            <a:r>
              <a:rPr lang="en-US" sz="1200" dirty="0" err="1">
                <a:latin typeface="Courier"/>
                <a:cs typeface="Courier"/>
              </a:rPr>
              <a:t>href</a:t>
            </a:r>
            <a:r>
              <a:rPr lang="en-US" sz="1200" dirty="0">
                <a:latin typeface="Courier"/>
                <a:cs typeface="Courier"/>
              </a:rPr>
              <a:t>="/wiki/Crustacean" title="Crustacean"&gt;crustaceans&lt;/a&gt;, the members of the &lt;a </a:t>
            </a:r>
            <a:r>
              <a:rPr lang="en-US" sz="1200" dirty="0" err="1">
                <a:latin typeface="Courier"/>
                <a:cs typeface="Courier"/>
              </a:rPr>
              <a:t>href</a:t>
            </a:r>
            <a:r>
              <a:rPr lang="en-US" sz="1200" dirty="0">
                <a:latin typeface="Courier"/>
                <a:cs typeface="Courier"/>
              </a:rPr>
              <a:t>="/wiki/Order_(biology)" title="Order (biology)"&gt;order&lt;/a&gt; &lt;b&gt;</a:t>
            </a:r>
            <a:r>
              <a:rPr lang="en-US" sz="1200" dirty="0" err="1">
                <a:latin typeface="Courier"/>
                <a:cs typeface="Courier"/>
              </a:rPr>
              <a:t>Stomatopoda</a:t>
            </a:r>
            <a:r>
              <a:rPr lang="en-US" sz="1200" dirty="0">
                <a:latin typeface="Courier"/>
                <a:cs typeface="Courier"/>
              </a:rPr>
              <a:t>&lt;/b&gt;. </a:t>
            </a:r>
            <a:r>
              <a:rPr lang="en-US" sz="1200" dirty="0" smtClean="0">
                <a:latin typeface="Courier"/>
                <a:cs typeface="Courier"/>
              </a:rPr>
              <a:t>though a few species reach up to 38&amp;#160;...”</a:t>
            </a:r>
            <a:endParaRPr lang="en-US" sz="1200" dirty="0">
              <a:latin typeface="Courier"/>
              <a:cs typeface="Courier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837288" y="2853899"/>
            <a:ext cx="2920999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776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Thought Experiment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457200" y="951089"/>
            <a:ext cx="8229600" cy="9821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 smtClean="0">
                <a:latin typeface="Chalkboard"/>
                <a:cs typeface="Chalkboard"/>
              </a:rPr>
              <a:t>What if: we store articles in one gigantic vector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-592666" y="1663888"/>
            <a:ext cx="9804678" cy="3610000"/>
            <a:chOff x="-592666" y="1663888"/>
            <a:chExt cx="9804678" cy="3610000"/>
          </a:xfrm>
        </p:grpSpPr>
        <p:grpSp>
          <p:nvGrpSpPr>
            <p:cNvPr id="23" name="Group 22"/>
            <p:cNvGrpSpPr/>
            <p:nvPr/>
          </p:nvGrpSpPr>
          <p:grpSpPr>
            <a:xfrm>
              <a:off x="594348" y="2949676"/>
              <a:ext cx="1010152" cy="1697088"/>
              <a:chOff x="5070785" y="4014607"/>
              <a:chExt cx="1010152" cy="1697088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5070785" y="4014607"/>
                <a:ext cx="1010151" cy="1697088"/>
              </a:xfrm>
              <a:prstGeom prst="roundRect">
                <a:avLst>
                  <a:gd name="adj" fmla="val 2162"/>
                </a:avLst>
              </a:prstGeom>
              <a:solidFill>
                <a:schemeClr val="bg2"/>
              </a:solidFill>
              <a:ln>
                <a:solidFill>
                  <a:srgbClr val="ABABAB"/>
                </a:solidFill>
              </a:ln>
              <a:effectLst>
                <a:innerShdw blurRad="63500" dist="50800" dir="13500000">
                  <a:srgbClr val="000000">
                    <a:alpha val="8000"/>
                  </a:srgb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149603" y="4606615"/>
                <a:ext cx="832557" cy="105239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5070786" y="4055173"/>
                <a:ext cx="101015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>
                    <a:latin typeface="Times"/>
                    <a:cs typeface="Times"/>
                  </a:rPr>
                  <a:t>Antelope Canyon</a:t>
                </a:r>
                <a:endParaRPr lang="en-US" sz="1400" dirty="0">
                  <a:latin typeface="Times"/>
                  <a:cs typeface="Times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2044971" y="2932537"/>
              <a:ext cx="1010152" cy="1697088"/>
              <a:chOff x="5070785" y="4014607"/>
              <a:chExt cx="1010152" cy="1697088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5070785" y="4014607"/>
                <a:ext cx="1010151" cy="1697088"/>
              </a:xfrm>
              <a:prstGeom prst="roundRect">
                <a:avLst>
                  <a:gd name="adj" fmla="val 2162"/>
                </a:avLst>
              </a:prstGeom>
              <a:solidFill>
                <a:schemeClr val="bg2"/>
              </a:solidFill>
              <a:ln>
                <a:solidFill>
                  <a:srgbClr val="ABABAB"/>
                </a:solidFill>
              </a:ln>
              <a:effectLst>
                <a:innerShdw blurRad="63500" dist="50800" dir="13500000">
                  <a:srgbClr val="000000">
                    <a:alpha val="8000"/>
                  </a:srgb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149603" y="4606615"/>
                <a:ext cx="832557" cy="1052390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5070786" y="4055173"/>
                <a:ext cx="101015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>
                    <a:latin typeface="Times"/>
                    <a:cs typeface="Times"/>
                  </a:rPr>
                  <a:t>Stanford Band</a:t>
                </a:r>
                <a:endParaRPr lang="en-US" sz="1400" dirty="0">
                  <a:latin typeface="Times"/>
                  <a:cs typeface="Times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385526" y="2932537"/>
              <a:ext cx="1010152" cy="1697088"/>
              <a:chOff x="5070785" y="4014607"/>
              <a:chExt cx="1010152" cy="1697088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5070785" y="4014607"/>
                <a:ext cx="1010151" cy="1697088"/>
              </a:xfrm>
              <a:prstGeom prst="roundRect">
                <a:avLst>
                  <a:gd name="adj" fmla="val 2162"/>
                </a:avLst>
              </a:prstGeom>
              <a:solidFill>
                <a:schemeClr val="bg2"/>
              </a:solidFill>
              <a:ln>
                <a:solidFill>
                  <a:srgbClr val="ABABAB"/>
                </a:solidFill>
              </a:ln>
              <a:effectLst>
                <a:innerShdw blurRad="63500" dist="50800" dir="13500000">
                  <a:srgbClr val="000000">
                    <a:alpha val="8000"/>
                  </a:srgb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149603" y="4606615"/>
                <a:ext cx="832557" cy="1052390"/>
              </a:xfrm>
              <a:prstGeom prst="rect">
                <a:avLst/>
              </a:prstGeom>
            </p:spPr>
          </p:pic>
          <p:sp>
            <p:nvSpPr>
              <p:cNvPr id="32" name="Rectangle 31"/>
              <p:cNvSpPr/>
              <p:nvPr/>
            </p:nvSpPr>
            <p:spPr>
              <a:xfrm>
                <a:off x="5070786" y="4055173"/>
                <a:ext cx="101015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>
                    <a:latin typeface="Times"/>
                    <a:cs typeface="Times"/>
                  </a:rPr>
                  <a:t>John Coltrane</a:t>
                </a:r>
                <a:endParaRPr lang="en-US" sz="1400" dirty="0">
                  <a:latin typeface="Times"/>
                  <a:cs typeface="Times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4666815" y="2941289"/>
              <a:ext cx="1010152" cy="1697088"/>
              <a:chOff x="5070785" y="4014607"/>
              <a:chExt cx="1010152" cy="1697088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5070785" y="4014607"/>
                <a:ext cx="1010151" cy="1697088"/>
              </a:xfrm>
              <a:prstGeom prst="roundRect">
                <a:avLst>
                  <a:gd name="adj" fmla="val 2162"/>
                </a:avLst>
              </a:prstGeom>
              <a:solidFill>
                <a:schemeClr val="bg2"/>
              </a:solidFill>
              <a:ln>
                <a:solidFill>
                  <a:srgbClr val="ABABAB"/>
                </a:solidFill>
              </a:ln>
              <a:effectLst>
                <a:innerShdw blurRad="63500" dist="50800" dir="13500000">
                  <a:srgbClr val="000000">
                    <a:alpha val="8000"/>
                  </a:srgb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149603" y="4606615"/>
                <a:ext cx="832557" cy="1052390"/>
              </a:xfrm>
              <a:prstGeom prst="rect">
                <a:avLst/>
              </a:prstGeom>
            </p:spPr>
          </p:pic>
          <p:sp>
            <p:nvSpPr>
              <p:cNvPr id="37" name="Rectangle 36"/>
              <p:cNvSpPr/>
              <p:nvPr/>
            </p:nvSpPr>
            <p:spPr>
              <a:xfrm>
                <a:off x="5070786" y="4055173"/>
                <a:ext cx="101015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>
                    <a:latin typeface="Times"/>
                    <a:cs typeface="Times"/>
                  </a:rPr>
                  <a:t>Cuckoo Hashing</a:t>
                </a:r>
                <a:endParaRPr lang="en-US" sz="1400" dirty="0">
                  <a:latin typeface="Times"/>
                  <a:cs typeface="Times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933993" y="2939319"/>
              <a:ext cx="1010152" cy="1697088"/>
              <a:chOff x="5070785" y="4014607"/>
              <a:chExt cx="1010152" cy="1697088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5070785" y="4014607"/>
                <a:ext cx="1010151" cy="1697088"/>
              </a:xfrm>
              <a:prstGeom prst="roundRect">
                <a:avLst>
                  <a:gd name="adj" fmla="val 2162"/>
                </a:avLst>
              </a:prstGeom>
              <a:solidFill>
                <a:schemeClr val="bg2"/>
              </a:solidFill>
              <a:ln>
                <a:solidFill>
                  <a:srgbClr val="ABABAB"/>
                </a:solidFill>
              </a:ln>
              <a:effectLst>
                <a:innerShdw blurRad="63500" dist="50800" dir="13500000">
                  <a:srgbClr val="000000">
                    <a:alpha val="8000"/>
                  </a:srgb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149603" y="4606615"/>
                <a:ext cx="832557" cy="1052390"/>
              </a:xfrm>
              <a:prstGeom prst="rect">
                <a:avLst/>
              </a:prstGeom>
            </p:spPr>
          </p:pic>
          <p:sp>
            <p:nvSpPr>
              <p:cNvPr id="41" name="Rectangle 40"/>
              <p:cNvSpPr/>
              <p:nvPr/>
            </p:nvSpPr>
            <p:spPr>
              <a:xfrm>
                <a:off x="5070786" y="4055173"/>
                <a:ext cx="101015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>
                    <a:latin typeface="Times"/>
                    <a:cs typeface="Times"/>
                  </a:rPr>
                  <a:t>Methuselah</a:t>
                </a:r>
                <a:endParaRPr lang="en-US" sz="1400" dirty="0">
                  <a:latin typeface="Times"/>
                  <a:cs typeface="Times"/>
                </a:endParaRPr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23789" y="3541684"/>
              <a:ext cx="832557" cy="1035251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62483" y="3527780"/>
              <a:ext cx="834418" cy="104915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45633" y="3529478"/>
              <a:ext cx="836832" cy="104745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11231" y="3527525"/>
              <a:ext cx="834137" cy="106654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91431" y="1663888"/>
              <a:ext cx="16214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halkboard"/>
                  <a:cs typeface="Chalkboard"/>
                </a:rPr>
                <a:t>Wikipedia:</a:t>
              </a:r>
              <a:endParaRPr lang="en-US" sz="2400" dirty="0">
                <a:latin typeface="Chalkboard"/>
                <a:cs typeface="Chalkboard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7148" y="2681111"/>
              <a:ext cx="1614864" cy="215175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92666" y="2232377"/>
              <a:ext cx="8593666" cy="3041511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982497" y="2197288"/>
              <a:ext cx="359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halkboard"/>
                  <a:cs typeface="Chalkboard"/>
                </a:rPr>
                <a:t>0</a:t>
              </a:r>
              <a:endParaRPr lang="en-US" sz="2400" dirty="0">
                <a:latin typeface="Chalkboard"/>
                <a:cs typeface="Chalkboard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348452" y="2138022"/>
              <a:ext cx="300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/>
                  <a:cs typeface="Chalkboard"/>
                </a:rPr>
                <a:t>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674897" y="2152133"/>
              <a:ext cx="359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/>
                  <a:cs typeface="Chalkboard"/>
                </a:rPr>
                <a:t>2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001342" y="2194466"/>
              <a:ext cx="359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/>
                  <a:cs typeface="Chalkboard"/>
                </a:rPr>
                <a:t>3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257230" y="2152133"/>
              <a:ext cx="359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halkboard"/>
                  <a:cs typeface="Chalkboard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368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Preclass</a:t>
            </a:r>
            <a:r>
              <a:rPr lang="en-US" sz="4600" dirty="0" smtClean="0">
                <a:latin typeface="Calibri"/>
                <a:cs typeface="Calibri"/>
              </a:rPr>
              <a:t> Checklist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Play music</a:t>
            </a:r>
          </a:p>
          <a:p>
            <a:r>
              <a:rPr lang="en-US" dirty="0" smtClean="0"/>
              <a:t>Tape down seat locations</a:t>
            </a:r>
          </a:p>
          <a:p>
            <a:r>
              <a:rPr lang="en-US" dirty="0" smtClean="0"/>
              <a:t>Put up/out handouts</a:t>
            </a:r>
          </a:p>
          <a:p>
            <a:r>
              <a:rPr lang="en-US" dirty="0" smtClean="0"/>
              <a:t>Set up bins</a:t>
            </a:r>
          </a:p>
          <a:p>
            <a:r>
              <a:rPr lang="en-US" dirty="0" smtClean="0"/>
              <a:t>Get sorting hat accessible</a:t>
            </a:r>
          </a:p>
          <a:p>
            <a:r>
              <a:rPr lang="en-US" dirty="0" smtClean="0"/>
              <a:t>Turn on sorting hat speakers and test</a:t>
            </a:r>
          </a:p>
          <a:p>
            <a:r>
              <a:rPr lang="en-US" dirty="0" smtClean="0"/>
              <a:t>Turn on the projector</a:t>
            </a:r>
          </a:p>
          <a:p>
            <a:r>
              <a:rPr lang="en-US" dirty="0" smtClean="0"/>
              <a:t>Run </a:t>
            </a:r>
            <a:r>
              <a:rPr lang="en-US" dirty="0" err="1" smtClean="0"/>
              <a:t>HashMap</a:t>
            </a:r>
            <a:r>
              <a:rPr lang="en-US" dirty="0" smtClean="0"/>
              <a:t> code (and make sure caffeine is on)</a:t>
            </a:r>
          </a:p>
          <a:p>
            <a:r>
              <a:rPr lang="en-US" dirty="0" smtClean="0"/>
              <a:t>Test a few </a:t>
            </a:r>
            <a:r>
              <a:rPr lang="en-US" dirty="0" err="1"/>
              <a:t>S</a:t>
            </a:r>
            <a:r>
              <a:rPr lang="en-US" dirty="0" err="1" smtClean="0"/>
              <a:t>hazam</a:t>
            </a:r>
            <a:r>
              <a:rPr lang="en-US" dirty="0" smtClean="0"/>
              <a:t> runs</a:t>
            </a:r>
          </a:p>
          <a:p>
            <a:r>
              <a:rPr lang="en-US" dirty="0" smtClean="0"/>
              <a:t>Test out the presentation pointer</a:t>
            </a:r>
          </a:p>
          <a:p>
            <a:r>
              <a:rPr lang="en-US" dirty="0" smtClean="0"/>
              <a:t>Make sure all code is loaded into QT and starter code is empty</a:t>
            </a:r>
          </a:p>
          <a:p>
            <a:r>
              <a:rPr lang="en-US" dirty="0" smtClean="0"/>
              <a:t>Running: QT, </a:t>
            </a:r>
            <a:r>
              <a:rPr lang="en-US" dirty="0" err="1" smtClean="0"/>
              <a:t>Powerpoint</a:t>
            </a:r>
            <a:r>
              <a:rPr lang="en-US" dirty="0" smtClean="0"/>
              <a:t>, Ink2Go</a:t>
            </a:r>
          </a:p>
        </p:txBody>
      </p:sp>
    </p:spTree>
    <p:extLst>
      <p:ext uri="{BB962C8B-B14F-4D97-AF65-F5344CB8AC3E}">
        <p14:creationId xmlns:p14="http://schemas.microsoft.com/office/powerpoint/2010/main" val="115546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Thought Experiment</a:t>
            </a:r>
            <a:endParaRPr lang="en-US" sz="4600" dirty="0">
              <a:latin typeface="Calibri"/>
              <a:cs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94348" y="2949676"/>
            <a:ext cx="1010152" cy="1697088"/>
            <a:chOff x="5070785" y="4014607"/>
            <a:chExt cx="1010152" cy="1697088"/>
          </a:xfrm>
        </p:grpSpPr>
        <p:sp>
          <p:nvSpPr>
            <p:cNvPr id="17" name="Rounded Rectangle 16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70786" y="4055173"/>
              <a:ext cx="10101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Antelope Canyon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44971" y="2932537"/>
            <a:ext cx="1010152" cy="1697088"/>
            <a:chOff x="5070785" y="4014607"/>
            <a:chExt cx="1010152" cy="1697088"/>
          </a:xfrm>
        </p:grpSpPr>
        <p:sp>
          <p:nvSpPr>
            <p:cNvPr id="26" name="Rounded Rectangle 25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5070786" y="4055173"/>
              <a:ext cx="10101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Stanford Band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385526" y="2932537"/>
            <a:ext cx="1010152" cy="1697088"/>
            <a:chOff x="5070785" y="4014607"/>
            <a:chExt cx="1010152" cy="1697088"/>
          </a:xfrm>
        </p:grpSpPr>
        <p:sp>
          <p:nvSpPr>
            <p:cNvPr id="30" name="Rounded Rectangle 29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070786" y="4055173"/>
              <a:ext cx="10101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John Coltrane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66815" y="2941289"/>
            <a:ext cx="1010152" cy="1697088"/>
            <a:chOff x="5070785" y="4014607"/>
            <a:chExt cx="1010152" cy="1697088"/>
          </a:xfrm>
        </p:grpSpPr>
        <p:sp>
          <p:nvSpPr>
            <p:cNvPr id="35" name="Rounded Rectangle 34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5070786" y="4055173"/>
              <a:ext cx="10101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Cuckoo Hashing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933993" y="2939319"/>
            <a:ext cx="1010152" cy="1697088"/>
            <a:chOff x="5070785" y="4014607"/>
            <a:chExt cx="1010152" cy="1697088"/>
          </a:xfrm>
        </p:grpSpPr>
        <p:sp>
          <p:nvSpPr>
            <p:cNvPr id="39" name="Rounded Rectangle 38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070786" y="4055173"/>
              <a:ext cx="10101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Methuselah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3789" y="3541684"/>
            <a:ext cx="832557" cy="103525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483" y="3527780"/>
            <a:ext cx="834418" cy="104915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633" y="3529478"/>
            <a:ext cx="836832" cy="10474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31" y="3527525"/>
            <a:ext cx="834137" cy="1066549"/>
          </a:xfrm>
          <a:prstGeom prst="rect">
            <a:avLst/>
          </a:prstGeom>
        </p:spPr>
      </p:pic>
      <p:sp>
        <p:nvSpPr>
          <p:cNvPr id="47" name="Content Placeholder 2"/>
          <p:cNvSpPr txBox="1">
            <a:spLocks/>
          </p:cNvSpPr>
          <p:nvPr/>
        </p:nvSpPr>
        <p:spPr>
          <a:xfrm>
            <a:off x="457200" y="951089"/>
            <a:ext cx="8229600" cy="9821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latin typeface="Chalkboard"/>
                <a:cs typeface="Chalkboard"/>
              </a:rPr>
              <a:t>What if: we </a:t>
            </a:r>
            <a:r>
              <a:rPr lang="en-US" sz="2800" dirty="0">
                <a:latin typeface="Chalkboard"/>
                <a:cs typeface="Chalkboard"/>
              </a:rPr>
              <a:t>want to </a:t>
            </a:r>
            <a:r>
              <a:rPr lang="en-US" sz="2800" dirty="0">
                <a:latin typeface="Courier"/>
                <a:cs typeface="Courier"/>
              </a:rPr>
              <a:t>get</a:t>
            </a:r>
            <a:r>
              <a:rPr lang="en-US" sz="2400" dirty="0">
                <a:latin typeface="Courier"/>
                <a:cs typeface="Courier"/>
              </a:rPr>
              <a:t>(“Mantis shrimp”)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91431" y="1663888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7148" y="2681111"/>
            <a:ext cx="1614864" cy="21517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2666" y="2232377"/>
            <a:ext cx="8593666" cy="304151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982497" y="2197288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348452" y="2138022"/>
            <a:ext cx="30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74897" y="2152133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001342" y="2194466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57230" y="2152133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4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966" y="4854222"/>
            <a:ext cx="668616" cy="90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2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Thought Experiment</a:t>
            </a:r>
            <a:endParaRPr lang="en-US" sz="4600" dirty="0">
              <a:latin typeface="Calibri"/>
              <a:cs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94348" y="2949676"/>
            <a:ext cx="1010152" cy="1697088"/>
            <a:chOff x="5070785" y="4014607"/>
            <a:chExt cx="1010152" cy="1697088"/>
          </a:xfrm>
        </p:grpSpPr>
        <p:sp>
          <p:nvSpPr>
            <p:cNvPr id="17" name="Rounded Rectangle 16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70786" y="4055173"/>
              <a:ext cx="10101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Antelope Canyon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44971" y="2932537"/>
            <a:ext cx="1010152" cy="1697088"/>
            <a:chOff x="5070785" y="4014607"/>
            <a:chExt cx="1010152" cy="1697088"/>
          </a:xfrm>
        </p:grpSpPr>
        <p:sp>
          <p:nvSpPr>
            <p:cNvPr id="26" name="Rounded Rectangle 25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5070786" y="4055173"/>
              <a:ext cx="10101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Stanford Band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385526" y="2932537"/>
            <a:ext cx="1010152" cy="1697088"/>
            <a:chOff x="5070785" y="4014607"/>
            <a:chExt cx="1010152" cy="1697088"/>
          </a:xfrm>
        </p:grpSpPr>
        <p:sp>
          <p:nvSpPr>
            <p:cNvPr id="30" name="Rounded Rectangle 29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070786" y="4055173"/>
              <a:ext cx="10101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John Coltrane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66815" y="2941289"/>
            <a:ext cx="1010152" cy="1697088"/>
            <a:chOff x="5070785" y="4014607"/>
            <a:chExt cx="1010152" cy="1697088"/>
          </a:xfrm>
        </p:grpSpPr>
        <p:sp>
          <p:nvSpPr>
            <p:cNvPr id="35" name="Rounded Rectangle 34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5070786" y="4055173"/>
              <a:ext cx="10101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Cuckoo Hashing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933993" y="2939319"/>
            <a:ext cx="1010152" cy="1697088"/>
            <a:chOff x="5070785" y="4014607"/>
            <a:chExt cx="1010152" cy="1697088"/>
          </a:xfrm>
        </p:grpSpPr>
        <p:sp>
          <p:nvSpPr>
            <p:cNvPr id="39" name="Rounded Rectangle 38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070786" y="4055173"/>
              <a:ext cx="10101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Methuselah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3789" y="3541684"/>
            <a:ext cx="832557" cy="103525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483" y="3527780"/>
            <a:ext cx="834418" cy="104915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633" y="3529478"/>
            <a:ext cx="836832" cy="10474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31" y="3527525"/>
            <a:ext cx="834137" cy="1066549"/>
          </a:xfrm>
          <a:prstGeom prst="rect">
            <a:avLst/>
          </a:prstGeom>
        </p:spPr>
      </p:pic>
      <p:sp>
        <p:nvSpPr>
          <p:cNvPr id="47" name="Content Placeholder 2"/>
          <p:cNvSpPr txBox="1">
            <a:spLocks/>
          </p:cNvSpPr>
          <p:nvPr/>
        </p:nvSpPr>
        <p:spPr>
          <a:xfrm>
            <a:off x="457200" y="951089"/>
            <a:ext cx="8229600" cy="9821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latin typeface="Chalkboard"/>
                <a:cs typeface="Chalkboard"/>
              </a:rPr>
              <a:t>What if: we </a:t>
            </a:r>
            <a:r>
              <a:rPr lang="en-US" sz="2800" dirty="0">
                <a:latin typeface="Chalkboard"/>
                <a:cs typeface="Chalkboard"/>
              </a:rPr>
              <a:t>want to </a:t>
            </a:r>
            <a:r>
              <a:rPr lang="en-US" sz="2800" dirty="0">
                <a:latin typeface="Courier"/>
                <a:cs typeface="Courier"/>
              </a:rPr>
              <a:t>get</a:t>
            </a:r>
            <a:r>
              <a:rPr lang="en-US" sz="2400" dirty="0">
                <a:latin typeface="Courier"/>
                <a:cs typeface="Courier"/>
              </a:rPr>
              <a:t>(“Mantis shrimp”)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91431" y="1663888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7148" y="2681111"/>
            <a:ext cx="1614864" cy="21517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2666" y="2232377"/>
            <a:ext cx="8593666" cy="304151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982497" y="2197288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348452" y="2138022"/>
            <a:ext cx="30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74897" y="2152133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001342" y="2194466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57230" y="2152133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4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0966" y="4840110"/>
            <a:ext cx="668616" cy="90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2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Thought Experiment</a:t>
            </a:r>
            <a:endParaRPr lang="en-US" sz="4600" dirty="0">
              <a:latin typeface="Calibri"/>
              <a:cs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94348" y="2949676"/>
            <a:ext cx="1010152" cy="1697088"/>
            <a:chOff x="5070785" y="4014607"/>
            <a:chExt cx="1010152" cy="1697088"/>
          </a:xfrm>
        </p:grpSpPr>
        <p:sp>
          <p:nvSpPr>
            <p:cNvPr id="17" name="Rounded Rectangle 16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70786" y="4055173"/>
              <a:ext cx="10101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Antelope Canyon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44971" y="2932537"/>
            <a:ext cx="1010152" cy="1697088"/>
            <a:chOff x="5070785" y="4014607"/>
            <a:chExt cx="1010152" cy="1697088"/>
          </a:xfrm>
        </p:grpSpPr>
        <p:sp>
          <p:nvSpPr>
            <p:cNvPr id="26" name="Rounded Rectangle 25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5070786" y="4055173"/>
              <a:ext cx="10101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Stanford Band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385526" y="2932537"/>
            <a:ext cx="1010152" cy="1697088"/>
            <a:chOff x="5070785" y="4014607"/>
            <a:chExt cx="1010152" cy="1697088"/>
          </a:xfrm>
        </p:grpSpPr>
        <p:sp>
          <p:nvSpPr>
            <p:cNvPr id="30" name="Rounded Rectangle 29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070786" y="4055173"/>
              <a:ext cx="10101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John Coltrane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66815" y="2941289"/>
            <a:ext cx="1010152" cy="1697088"/>
            <a:chOff x="5070785" y="4014607"/>
            <a:chExt cx="1010152" cy="1697088"/>
          </a:xfrm>
        </p:grpSpPr>
        <p:sp>
          <p:nvSpPr>
            <p:cNvPr id="35" name="Rounded Rectangle 34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5070786" y="4055173"/>
              <a:ext cx="10101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Cuckoo Hashing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933993" y="2939319"/>
            <a:ext cx="1010152" cy="1697088"/>
            <a:chOff x="5070785" y="4014607"/>
            <a:chExt cx="1010152" cy="1697088"/>
          </a:xfrm>
        </p:grpSpPr>
        <p:sp>
          <p:nvSpPr>
            <p:cNvPr id="39" name="Rounded Rectangle 38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070786" y="4055173"/>
              <a:ext cx="10101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Methuselah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3789" y="3541684"/>
            <a:ext cx="832557" cy="103525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483" y="3527780"/>
            <a:ext cx="834418" cy="104915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633" y="3529478"/>
            <a:ext cx="836832" cy="10474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31" y="3527525"/>
            <a:ext cx="834137" cy="1066549"/>
          </a:xfrm>
          <a:prstGeom prst="rect">
            <a:avLst/>
          </a:prstGeom>
        </p:spPr>
      </p:pic>
      <p:sp>
        <p:nvSpPr>
          <p:cNvPr id="47" name="Content Placeholder 2"/>
          <p:cNvSpPr txBox="1">
            <a:spLocks/>
          </p:cNvSpPr>
          <p:nvPr/>
        </p:nvSpPr>
        <p:spPr>
          <a:xfrm>
            <a:off x="457200" y="951089"/>
            <a:ext cx="8229600" cy="9821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latin typeface="Chalkboard"/>
                <a:cs typeface="Chalkboard"/>
              </a:rPr>
              <a:t>What if: we </a:t>
            </a:r>
            <a:r>
              <a:rPr lang="en-US" sz="2800" dirty="0">
                <a:latin typeface="Chalkboard"/>
                <a:cs typeface="Chalkboard"/>
              </a:rPr>
              <a:t>want to </a:t>
            </a:r>
            <a:r>
              <a:rPr lang="en-US" sz="2800" dirty="0">
                <a:latin typeface="Courier"/>
                <a:cs typeface="Courier"/>
              </a:rPr>
              <a:t>get</a:t>
            </a:r>
            <a:r>
              <a:rPr lang="en-US" sz="2400" dirty="0">
                <a:latin typeface="Courier"/>
                <a:cs typeface="Courier"/>
              </a:rPr>
              <a:t>(“Mantis shrimp”)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91431" y="1663888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7148" y="2681111"/>
            <a:ext cx="1614864" cy="21517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2666" y="2232377"/>
            <a:ext cx="8593666" cy="304151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982497" y="2197288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348452" y="2138022"/>
            <a:ext cx="30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74897" y="2152133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001342" y="2194466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57230" y="2152133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4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9744" y="4854222"/>
            <a:ext cx="668616" cy="90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2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Thought Experiment</a:t>
            </a:r>
            <a:endParaRPr lang="en-US" sz="4600" dirty="0">
              <a:latin typeface="Calibri"/>
              <a:cs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94348" y="2949676"/>
            <a:ext cx="1010152" cy="1697088"/>
            <a:chOff x="5070785" y="4014607"/>
            <a:chExt cx="1010152" cy="1697088"/>
          </a:xfrm>
        </p:grpSpPr>
        <p:sp>
          <p:nvSpPr>
            <p:cNvPr id="17" name="Rounded Rectangle 16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70786" y="4055173"/>
              <a:ext cx="10101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Antelope Canyon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44971" y="2932537"/>
            <a:ext cx="1010152" cy="1697088"/>
            <a:chOff x="5070785" y="4014607"/>
            <a:chExt cx="1010152" cy="1697088"/>
          </a:xfrm>
        </p:grpSpPr>
        <p:sp>
          <p:nvSpPr>
            <p:cNvPr id="26" name="Rounded Rectangle 25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5070786" y="4055173"/>
              <a:ext cx="10101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Stanford Band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385526" y="2932537"/>
            <a:ext cx="1010152" cy="1697088"/>
            <a:chOff x="5070785" y="4014607"/>
            <a:chExt cx="1010152" cy="1697088"/>
          </a:xfrm>
        </p:grpSpPr>
        <p:sp>
          <p:nvSpPr>
            <p:cNvPr id="30" name="Rounded Rectangle 29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070786" y="4055173"/>
              <a:ext cx="10101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John Coltrane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66815" y="2941289"/>
            <a:ext cx="1010152" cy="1697088"/>
            <a:chOff x="5070785" y="4014607"/>
            <a:chExt cx="1010152" cy="1697088"/>
          </a:xfrm>
        </p:grpSpPr>
        <p:sp>
          <p:nvSpPr>
            <p:cNvPr id="35" name="Rounded Rectangle 34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5070786" y="4055173"/>
              <a:ext cx="10101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Cuckoo Hashing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933993" y="2939319"/>
            <a:ext cx="1010152" cy="1697088"/>
            <a:chOff x="5070785" y="4014607"/>
            <a:chExt cx="1010152" cy="1697088"/>
          </a:xfrm>
        </p:grpSpPr>
        <p:sp>
          <p:nvSpPr>
            <p:cNvPr id="39" name="Rounded Rectangle 38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070786" y="4055173"/>
              <a:ext cx="10101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Methuselah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3789" y="3541684"/>
            <a:ext cx="832557" cy="103525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483" y="3527780"/>
            <a:ext cx="834418" cy="104915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633" y="3529478"/>
            <a:ext cx="836832" cy="10474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31" y="3527525"/>
            <a:ext cx="834137" cy="1066549"/>
          </a:xfrm>
          <a:prstGeom prst="rect">
            <a:avLst/>
          </a:prstGeom>
        </p:spPr>
      </p:pic>
      <p:sp>
        <p:nvSpPr>
          <p:cNvPr id="47" name="Content Placeholder 2"/>
          <p:cNvSpPr txBox="1">
            <a:spLocks/>
          </p:cNvSpPr>
          <p:nvPr/>
        </p:nvSpPr>
        <p:spPr>
          <a:xfrm>
            <a:off x="457200" y="951089"/>
            <a:ext cx="8229600" cy="9821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latin typeface="Chalkboard"/>
                <a:cs typeface="Chalkboard"/>
              </a:rPr>
              <a:t>What if: we </a:t>
            </a:r>
            <a:r>
              <a:rPr lang="en-US" sz="2800" dirty="0">
                <a:latin typeface="Chalkboard"/>
                <a:cs typeface="Chalkboard"/>
              </a:rPr>
              <a:t>want to </a:t>
            </a:r>
            <a:r>
              <a:rPr lang="en-US" sz="2800" dirty="0">
                <a:latin typeface="Courier"/>
                <a:cs typeface="Courier"/>
              </a:rPr>
              <a:t>get</a:t>
            </a:r>
            <a:r>
              <a:rPr lang="en-US" sz="2400" dirty="0">
                <a:latin typeface="Courier"/>
                <a:cs typeface="Courier"/>
              </a:rPr>
              <a:t>(“Mantis shrimp”)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91431" y="1663888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7148" y="2681111"/>
            <a:ext cx="1614864" cy="21517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2666" y="2232377"/>
            <a:ext cx="8593666" cy="304151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982497" y="2197288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348452" y="2138022"/>
            <a:ext cx="30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74897" y="2152133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001342" y="2194466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57230" y="2152133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4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1521" y="4868334"/>
            <a:ext cx="668616" cy="90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2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Thought Experiment</a:t>
            </a:r>
            <a:endParaRPr lang="en-US" sz="4600" dirty="0">
              <a:latin typeface="Calibri"/>
              <a:cs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94348" y="2949676"/>
            <a:ext cx="1010152" cy="1697088"/>
            <a:chOff x="5070785" y="4014607"/>
            <a:chExt cx="1010152" cy="1697088"/>
          </a:xfrm>
        </p:grpSpPr>
        <p:sp>
          <p:nvSpPr>
            <p:cNvPr id="17" name="Rounded Rectangle 16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70786" y="4055173"/>
              <a:ext cx="10101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Antelope Canyon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44971" y="2932537"/>
            <a:ext cx="1010152" cy="1697088"/>
            <a:chOff x="5070785" y="4014607"/>
            <a:chExt cx="1010152" cy="1697088"/>
          </a:xfrm>
        </p:grpSpPr>
        <p:sp>
          <p:nvSpPr>
            <p:cNvPr id="26" name="Rounded Rectangle 25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5070786" y="4055173"/>
              <a:ext cx="10101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Stanford Band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385526" y="2932537"/>
            <a:ext cx="1010152" cy="1697088"/>
            <a:chOff x="5070785" y="4014607"/>
            <a:chExt cx="1010152" cy="1697088"/>
          </a:xfrm>
        </p:grpSpPr>
        <p:sp>
          <p:nvSpPr>
            <p:cNvPr id="30" name="Rounded Rectangle 29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5070786" y="4055173"/>
              <a:ext cx="10101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John Coltrane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66815" y="2941289"/>
            <a:ext cx="1010152" cy="1697088"/>
            <a:chOff x="5070785" y="4014607"/>
            <a:chExt cx="1010152" cy="1697088"/>
          </a:xfrm>
        </p:grpSpPr>
        <p:sp>
          <p:nvSpPr>
            <p:cNvPr id="35" name="Rounded Rectangle 34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5070786" y="4055173"/>
              <a:ext cx="101015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Cuckoo Hashing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933993" y="2939319"/>
            <a:ext cx="1010152" cy="1697088"/>
            <a:chOff x="5070785" y="4014607"/>
            <a:chExt cx="1010152" cy="1697088"/>
          </a:xfrm>
        </p:grpSpPr>
        <p:sp>
          <p:nvSpPr>
            <p:cNvPr id="39" name="Rounded Rectangle 38"/>
            <p:cNvSpPr/>
            <p:nvPr/>
          </p:nvSpPr>
          <p:spPr>
            <a:xfrm>
              <a:off x="5070785" y="4014607"/>
              <a:ext cx="1010151" cy="1697088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9603" y="4606615"/>
              <a:ext cx="832557" cy="1052390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070786" y="4055173"/>
              <a:ext cx="10101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Times"/>
                  <a:cs typeface="Times"/>
                </a:rPr>
                <a:t>Methuselah</a:t>
              </a:r>
              <a:endParaRPr lang="en-US" sz="1400" dirty="0">
                <a:latin typeface="Times"/>
                <a:cs typeface="Times"/>
              </a:endParaRP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3789" y="3541684"/>
            <a:ext cx="832557" cy="103525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483" y="3527780"/>
            <a:ext cx="834418" cy="104915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633" y="3529478"/>
            <a:ext cx="836832" cy="10474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231" y="3527525"/>
            <a:ext cx="834137" cy="1066549"/>
          </a:xfrm>
          <a:prstGeom prst="rect">
            <a:avLst/>
          </a:prstGeom>
        </p:spPr>
      </p:pic>
      <p:sp>
        <p:nvSpPr>
          <p:cNvPr id="47" name="Content Placeholder 2"/>
          <p:cNvSpPr txBox="1">
            <a:spLocks/>
          </p:cNvSpPr>
          <p:nvPr/>
        </p:nvSpPr>
        <p:spPr>
          <a:xfrm>
            <a:off x="457200" y="951089"/>
            <a:ext cx="8229600" cy="98213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latin typeface="Chalkboard"/>
                <a:cs typeface="Chalkboard"/>
              </a:rPr>
              <a:t>What if: we </a:t>
            </a:r>
            <a:r>
              <a:rPr lang="en-US" sz="2800" dirty="0">
                <a:latin typeface="Chalkboard"/>
                <a:cs typeface="Chalkboard"/>
              </a:rPr>
              <a:t>want to </a:t>
            </a:r>
            <a:r>
              <a:rPr lang="en-US" sz="2800" dirty="0">
                <a:latin typeface="Courier"/>
                <a:cs typeface="Courier"/>
              </a:rPr>
              <a:t>get</a:t>
            </a:r>
            <a:r>
              <a:rPr lang="en-US" sz="2400" dirty="0">
                <a:latin typeface="Courier"/>
                <a:cs typeface="Courier"/>
              </a:rPr>
              <a:t>(“Mantis shrimp”)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91431" y="1663888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7148" y="2681111"/>
            <a:ext cx="1614864" cy="21517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2666" y="2232377"/>
            <a:ext cx="8593666" cy="304151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982497" y="2197288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348452" y="2138022"/>
            <a:ext cx="300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74897" y="2152133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001342" y="2194466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57230" y="2152133"/>
            <a:ext cx="3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4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3855" y="4882445"/>
            <a:ext cx="668616" cy="90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2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2711" y="2663209"/>
            <a:ext cx="843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halkboard"/>
                <a:cs typeface="Chalkboard"/>
              </a:rPr>
              <a:t>Has to be a better way!</a:t>
            </a:r>
            <a:endParaRPr lang="en-US" sz="3600" dirty="0">
              <a:solidFill>
                <a:schemeClr val="bg1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179650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2711" y="2663209"/>
            <a:ext cx="843562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halkboard"/>
                <a:cs typeface="Chalkboard"/>
              </a:rPr>
              <a:t>What if: there was a way to know where our article belonged just by looking at the title?</a:t>
            </a:r>
            <a:endParaRPr lang="en-US" sz="3600" dirty="0">
              <a:solidFill>
                <a:schemeClr val="bg1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6558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Hash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88" y="1330251"/>
            <a:ext cx="6970889" cy="2538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4446" y="3889783"/>
            <a:ext cx="53561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C0504D"/>
                </a:solidFill>
                <a:latin typeface="Courier"/>
                <a:cs typeface="Courier"/>
              </a:rPr>
              <a:t>i</a:t>
            </a:r>
            <a:r>
              <a:rPr lang="en-US" sz="3200" b="1" dirty="0" err="1" smtClean="0">
                <a:solidFill>
                  <a:srgbClr val="C0504D"/>
                </a:solidFill>
                <a:latin typeface="Courier"/>
                <a:cs typeface="Courier"/>
              </a:rPr>
              <a:t>nt</a:t>
            </a:r>
            <a:r>
              <a:rPr lang="en-US" sz="3200" dirty="0" smtClean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latin typeface="Courier"/>
                <a:cs typeface="Courier"/>
              </a:rPr>
              <a:t>hash(</a:t>
            </a:r>
            <a:r>
              <a:rPr lang="en-US" sz="3200" b="1" dirty="0" smtClean="0">
                <a:solidFill>
                  <a:schemeClr val="accent2"/>
                </a:solidFill>
                <a:latin typeface="Courier"/>
                <a:cs typeface="Courier"/>
              </a:rPr>
              <a:t>string</a:t>
            </a:r>
            <a:r>
              <a:rPr lang="en-US" sz="3200" dirty="0" smtClean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latin typeface="Courier"/>
                <a:cs typeface="Courier"/>
              </a:rPr>
              <a:t>key);</a:t>
            </a:r>
            <a:endParaRPr lang="en-US" sz="3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1592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Hash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4000" y="1330251"/>
            <a:ext cx="5051777" cy="2538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6335" y="3889783"/>
            <a:ext cx="58486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C0504D"/>
                </a:solidFill>
                <a:latin typeface="Courier"/>
                <a:cs typeface="Courier"/>
              </a:rPr>
              <a:t>i</a:t>
            </a:r>
            <a:r>
              <a:rPr lang="en-US" sz="3200" b="1" dirty="0" err="1" smtClean="0">
                <a:solidFill>
                  <a:srgbClr val="C0504D"/>
                </a:solidFill>
                <a:latin typeface="Courier"/>
                <a:cs typeface="Courier"/>
              </a:rPr>
              <a:t>nt</a:t>
            </a:r>
            <a:r>
              <a:rPr lang="en-US" sz="3200" dirty="0" smtClean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latin typeface="Courier"/>
                <a:cs typeface="Courier"/>
              </a:rPr>
              <a:t>hash(</a:t>
            </a:r>
            <a:r>
              <a:rPr lang="en-US" sz="3200" b="1" dirty="0" smtClean="0">
                <a:solidFill>
                  <a:schemeClr val="accent2"/>
                </a:solidFill>
                <a:latin typeface="Courier"/>
                <a:cs typeface="Courier"/>
              </a:rPr>
              <a:t>string</a:t>
            </a:r>
            <a:r>
              <a:rPr lang="en-US" sz="3200" dirty="0" smtClean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3200" dirty="0" smtClean="0">
                <a:latin typeface="Courier"/>
                <a:cs typeface="Courier"/>
              </a:rPr>
              <a:t>title);</a:t>
            </a:r>
            <a:endParaRPr lang="en-US" sz="3200" dirty="0"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210" y="2003777"/>
            <a:ext cx="2653358" cy="13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>
                <a:latin typeface="Calibri"/>
                <a:cs typeface="Calibri"/>
              </a:rPr>
              <a:t>Wikipedia with Hashing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9444" y="4598394"/>
            <a:ext cx="1467556" cy="19068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593" y="1433302"/>
            <a:ext cx="1614864" cy="21517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99" y="1114778"/>
            <a:ext cx="6787445" cy="292377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8799" y="928200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12976" y="1306378"/>
            <a:ext cx="53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39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82598" y="1289445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52220" y="1272512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41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23064" y="1283800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42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36241" y="1280978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43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601584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40" y="878393"/>
            <a:ext cx="8502234" cy="564601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863555" y="3252431"/>
            <a:ext cx="2611299" cy="2575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8455" y="4570020"/>
            <a:ext cx="15629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Due</a:t>
            </a:r>
          </a:p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Feb 24th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98050" y="3333611"/>
            <a:ext cx="1636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Start</a:t>
            </a:r>
          </a:p>
          <a:p>
            <a:pPr algn="ctr"/>
            <a:r>
              <a:rPr kumimoji="1" lang="en-US" altLang="zh-CN" sz="3000" dirty="0" smtClean="0">
                <a:latin typeface="Calibri"/>
                <a:cs typeface="Calibri"/>
              </a:rPr>
              <a:t>Feb 15nd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Announcement: PQ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5833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>
                <a:latin typeface="Courier"/>
                <a:cs typeface="Courier"/>
              </a:rPr>
              <a:t>put(“mantis shrimp”, html)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9444" y="4598394"/>
            <a:ext cx="1467556" cy="19068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593" y="1433302"/>
            <a:ext cx="1614864" cy="21517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99" y="1114778"/>
            <a:ext cx="6787445" cy="29237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799" y="928200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2976" y="1306378"/>
            <a:ext cx="53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39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2598" y="1289445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52220" y="1272512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41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23064" y="1283800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42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36241" y="1280978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43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887290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>
                <a:latin typeface="Courier"/>
                <a:cs typeface="Courier"/>
              </a:rPr>
              <a:t>put(“mantis shrimp”, html)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0222" y="4598394"/>
            <a:ext cx="1876778" cy="19068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593" y="1433302"/>
            <a:ext cx="1614864" cy="21517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8056" y="4753608"/>
            <a:ext cx="2045723" cy="15352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99" y="1114778"/>
            <a:ext cx="6787445" cy="29237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8799" y="928200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2976" y="1306378"/>
            <a:ext cx="53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39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82598" y="1289445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52220" y="1272512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41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23064" y="1283800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42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6241" y="1280978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43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67770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>
                <a:latin typeface="Courier"/>
                <a:cs typeface="Courier"/>
              </a:rPr>
              <a:t>put(“mantis shrimp”, html)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0222" y="4598394"/>
            <a:ext cx="2384778" cy="19068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593" y="1433302"/>
            <a:ext cx="1614864" cy="21517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8056" y="4753608"/>
            <a:ext cx="2045723" cy="15352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255" y="4887248"/>
            <a:ext cx="1387538" cy="13875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99" y="1114778"/>
            <a:ext cx="6787445" cy="29237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8799" y="928200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12976" y="1306378"/>
            <a:ext cx="53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39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82598" y="1289445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52220" y="1272512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41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23064" y="1283800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42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36241" y="1280978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43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178475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>
                <a:latin typeface="Courier"/>
                <a:cs typeface="Courier"/>
              </a:rPr>
              <a:t>put(“mantis shrimp”, html)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3341" y="4598394"/>
            <a:ext cx="2421659" cy="19068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8056" y="4753608"/>
            <a:ext cx="2045723" cy="1535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255" y="4887248"/>
            <a:ext cx="1387538" cy="13875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593" y="1433302"/>
            <a:ext cx="1614864" cy="21517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4782" y="3525958"/>
            <a:ext cx="668616" cy="9031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99" y="1114778"/>
            <a:ext cx="6787445" cy="292377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8799" y="928200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12976" y="1306378"/>
            <a:ext cx="53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39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82598" y="1289445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52220" y="1272512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41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23064" y="1283800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42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36241" y="1280978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43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4227788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>
                <a:latin typeface="Courier"/>
                <a:cs typeface="Courier"/>
              </a:rPr>
              <a:t>put(“mantis shrimp”, html)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3341" y="4598394"/>
            <a:ext cx="2421659" cy="19068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8056" y="4753608"/>
            <a:ext cx="2045723" cy="1535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255" y="4887248"/>
            <a:ext cx="1387538" cy="138753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815028" y="1701595"/>
            <a:ext cx="1010152" cy="1697088"/>
            <a:chOff x="4263237" y="1419373"/>
            <a:chExt cx="1010152" cy="1697088"/>
          </a:xfrm>
        </p:grpSpPr>
        <p:grpSp>
          <p:nvGrpSpPr>
            <p:cNvPr id="13" name="Group 12"/>
            <p:cNvGrpSpPr/>
            <p:nvPr/>
          </p:nvGrpSpPr>
          <p:grpSpPr>
            <a:xfrm>
              <a:off x="4263237" y="1419373"/>
              <a:ext cx="1010152" cy="1697088"/>
              <a:chOff x="5070785" y="4014607"/>
              <a:chExt cx="1010152" cy="1697088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5070785" y="4014607"/>
                <a:ext cx="1010151" cy="1697088"/>
              </a:xfrm>
              <a:prstGeom prst="roundRect">
                <a:avLst>
                  <a:gd name="adj" fmla="val 2162"/>
                </a:avLst>
              </a:prstGeom>
              <a:solidFill>
                <a:schemeClr val="bg2"/>
              </a:solidFill>
              <a:ln>
                <a:solidFill>
                  <a:srgbClr val="ABABAB"/>
                </a:solidFill>
              </a:ln>
              <a:effectLst>
                <a:innerShdw blurRad="63500" dist="50800" dir="13500000">
                  <a:srgbClr val="000000">
                    <a:alpha val="8000"/>
                  </a:srgb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149603" y="4606615"/>
                <a:ext cx="832557" cy="1052390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070786" y="4055173"/>
                <a:ext cx="101015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>
                    <a:latin typeface="Times"/>
                    <a:cs typeface="Times"/>
                  </a:rPr>
                  <a:t>Mantis shrimp</a:t>
                </a:r>
                <a:endParaRPr lang="en-US" sz="1400" dirty="0">
                  <a:latin typeface="Times"/>
                  <a:cs typeface="Times"/>
                </a:endParaRP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42054" y="2011381"/>
              <a:ext cx="865275" cy="1056169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593" y="1433302"/>
            <a:ext cx="1614864" cy="21517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4782" y="3525958"/>
            <a:ext cx="668616" cy="9031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99" y="1114778"/>
            <a:ext cx="6787445" cy="292377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8799" y="928200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12976" y="1306378"/>
            <a:ext cx="53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39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2598" y="1289445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52220" y="1272512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41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23064" y="1283800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42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36241" y="1280978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43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442860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halkboard"/>
                <a:cs typeface="Chalkboard"/>
              </a:rPr>
              <a:t>Wonderful!</a:t>
            </a:r>
            <a:endParaRPr lang="en-US" sz="3600" dirty="0">
              <a:solidFill>
                <a:schemeClr val="bg1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877721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ourier"/>
                <a:cs typeface="Courier"/>
              </a:rPr>
              <a:t>g</a:t>
            </a:r>
            <a:r>
              <a:rPr lang="en-US" dirty="0" smtClean="0">
                <a:latin typeface="Courier"/>
                <a:cs typeface="Courier"/>
              </a:rPr>
              <a:t>et(“mantis shrimp”)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593" y="1433302"/>
            <a:ext cx="1614864" cy="215175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815028" y="1701595"/>
            <a:ext cx="1010152" cy="1697088"/>
            <a:chOff x="4263237" y="1419373"/>
            <a:chExt cx="1010152" cy="1697088"/>
          </a:xfrm>
        </p:grpSpPr>
        <p:grpSp>
          <p:nvGrpSpPr>
            <p:cNvPr id="22" name="Group 21"/>
            <p:cNvGrpSpPr/>
            <p:nvPr/>
          </p:nvGrpSpPr>
          <p:grpSpPr>
            <a:xfrm>
              <a:off x="4263237" y="1419373"/>
              <a:ext cx="1010152" cy="1697088"/>
              <a:chOff x="5070785" y="4014607"/>
              <a:chExt cx="1010152" cy="1697088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5070785" y="4014607"/>
                <a:ext cx="1010151" cy="1697088"/>
              </a:xfrm>
              <a:prstGeom prst="roundRect">
                <a:avLst>
                  <a:gd name="adj" fmla="val 2162"/>
                </a:avLst>
              </a:prstGeom>
              <a:solidFill>
                <a:schemeClr val="bg2"/>
              </a:solidFill>
              <a:ln>
                <a:solidFill>
                  <a:srgbClr val="ABABAB"/>
                </a:solidFill>
              </a:ln>
              <a:effectLst>
                <a:innerShdw blurRad="63500" dist="50800" dir="13500000">
                  <a:srgbClr val="000000">
                    <a:alpha val="8000"/>
                  </a:srgb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149603" y="4606615"/>
                <a:ext cx="832557" cy="105239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5070786" y="4055173"/>
                <a:ext cx="101015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>
                    <a:latin typeface="Times"/>
                    <a:cs typeface="Times"/>
                  </a:rPr>
                  <a:t>Mantis shrimp</a:t>
                </a:r>
                <a:endParaRPr lang="en-US" sz="1400" dirty="0">
                  <a:latin typeface="Times"/>
                  <a:cs typeface="Times"/>
                </a:endParaRPr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42054" y="2011381"/>
              <a:ext cx="865275" cy="1056169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5890" y="4598394"/>
            <a:ext cx="1397000" cy="19068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99" y="1114778"/>
            <a:ext cx="6787445" cy="29237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8799" y="928200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12976" y="1306378"/>
            <a:ext cx="53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39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82598" y="1289445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2220" y="1272512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41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23064" y="1283800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42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36241" y="1280978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43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947275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ourier"/>
                <a:cs typeface="Courier"/>
              </a:rPr>
              <a:t>g</a:t>
            </a:r>
            <a:r>
              <a:rPr lang="en-US" dirty="0" smtClean="0">
                <a:latin typeface="Courier"/>
                <a:cs typeface="Courier"/>
              </a:rPr>
              <a:t>et(“mantis shrimp”)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593" y="1433302"/>
            <a:ext cx="1614864" cy="215175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815028" y="1701595"/>
            <a:ext cx="1010152" cy="1697088"/>
            <a:chOff x="4263237" y="1419373"/>
            <a:chExt cx="1010152" cy="1697088"/>
          </a:xfrm>
        </p:grpSpPr>
        <p:grpSp>
          <p:nvGrpSpPr>
            <p:cNvPr id="22" name="Group 21"/>
            <p:cNvGrpSpPr/>
            <p:nvPr/>
          </p:nvGrpSpPr>
          <p:grpSpPr>
            <a:xfrm>
              <a:off x="4263237" y="1419373"/>
              <a:ext cx="1010152" cy="1697088"/>
              <a:chOff x="5070785" y="4014607"/>
              <a:chExt cx="1010152" cy="1697088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5070785" y="4014607"/>
                <a:ext cx="1010151" cy="1697088"/>
              </a:xfrm>
              <a:prstGeom prst="roundRect">
                <a:avLst>
                  <a:gd name="adj" fmla="val 2162"/>
                </a:avLst>
              </a:prstGeom>
              <a:solidFill>
                <a:schemeClr val="bg2"/>
              </a:solidFill>
              <a:ln>
                <a:solidFill>
                  <a:srgbClr val="ABABAB"/>
                </a:solidFill>
              </a:ln>
              <a:effectLst>
                <a:innerShdw blurRad="63500" dist="50800" dir="13500000">
                  <a:srgbClr val="000000">
                    <a:alpha val="8000"/>
                  </a:srgb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149603" y="4606615"/>
                <a:ext cx="832557" cy="105239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5070786" y="4055173"/>
                <a:ext cx="101015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>
                    <a:latin typeface="Times"/>
                    <a:cs typeface="Times"/>
                  </a:rPr>
                  <a:t>Mantis shrimp</a:t>
                </a:r>
                <a:endParaRPr lang="en-US" sz="1400" dirty="0">
                  <a:latin typeface="Times"/>
                  <a:cs typeface="Times"/>
                </a:endParaRPr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42054" y="2011381"/>
              <a:ext cx="865275" cy="1056169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2556" y="4598394"/>
            <a:ext cx="1820334" cy="19068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8056" y="4753608"/>
            <a:ext cx="2045723" cy="15352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46200"/>
            <a:ext cx="9144000" cy="415990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99" y="1114778"/>
            <a:ext cx="6787445" cy="292377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18799" y="928200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12976" y="1306378"/>
            <a:ext cx="53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39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82598" y="1289445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2220" y="1272512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41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23064" y="1283800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42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36241" y="1280978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43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64475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ourier"/>
                <a:cs typeface="Courier"/>
              </a:rPr>
              <a:t>g</a:t>
            </a:r>
            <a:r>
              <a:rPr lang="en-US" dirty="0" smtClean="0">
                <a:latin typeface="Courier"/>
                <a:cs typeface="Courier"/>
              </a:rPr>
              <a:t>et(“mantis shrimp”)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593" y="1433302"/>
            <a:ext cx="1614864" cy="215175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815028" y="1701595"/>
            <a:ext cx="1010152" cy="1697088"/>
            <a:chOff x="4263237" y="1419373"/>
            <a:chExt cx="1010152" cy="1697088"/>
          </a:xfrm>
        </p:grpSpPr>
        <p:grpSp>
          <p:nvGrpSpPr>
            <p:cNvPr id="22" name="Group 21"/>
            <p:cNvGrpSpPr/>
            <p:nvPr/>
          </p:nvGrpSpPr>
          <p:grpSpPr>
            <a:xfrm>
              <a:off x="4263237" y="1419373"/>
              <a:ext cx="1010152" cy="1697088"/>
              <a:chOff x="5070785" y="4014607"/>
              <a:chExt cx="1010152" cy="1697088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5070785" y="4014607"/>
                <a:ext cx="1010151" cy="1697088"/>
              </a:xfrm>
              <a:prstGeom prst="roundRect">
                <a:avLst>
                  <a:gd name="adj" fmla="val 2162"/>
                </a:avLst>
              </a:prstGeom>
              <a:solidFill>
                <a:schemeClr val="bg2"/>
              </a:solidFill>
              <a:ln>
                <a:solidFill>
                  <a:srgbClr val="ABABAB"/>
                </a:solidFill>
              </a:ln>
              <a:effectLst>
                <a:innerShdw blurRad="63500" dist="50800" dir="13500000">
                  <a:srgbClr val="000000">
                    <a:alpha val="8000"/>
                  </a:srgb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149603" y="4606615"/>
                <a:ext cx="832557" cy="105239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5070786" y="4055173"/>
                <a:ext cx="101015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>
                    <a:latin typeface="Times"/>
                    <a:cs typeface="Times"/>
                  </a:rPr>
                  <a:t>Mantis shrimp</a:t>
                </a:r>
                <a:endParaRPr lang="en-US" sz="1400" dirty="0">
                  <a:latin typeface="Times"/>
                  <a:cs typeface="Times"/>
                </a:endParaRPr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42054" y="2011381"/>
              <a:ext cx="865275" cy="1056169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3341" y="4598394"/>
            <a:ext cx="2421659" cy="19068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8056" y="4753608"/>
            <a:ext cx="2045723" cy="15352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255" y="4887248"/>
            <a:ext cx="1387538" cy="13875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99" y="1114778"/>
            <a:ext cx="6787445" cy="29237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8799" y="928200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12976" y="1306378"/>
            <a:ext cx="53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39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82598" y="1289445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2220" y="1272512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41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23064" y="1283800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42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36241" y="1280978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43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003010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ourier"/>
                <a:cs typeface="Courier"/>
              </a:rPr>
              <a:t>g</a:t>
            </a:r>
            <a:r>
              <a:rPr lang="en-US" dirty="0" smtClean="0">
                <a:latin typeface="Courier"/>
                <a:cs typeface="Courier"/>
              </a:rPr>
              <a:t>et(“mantis shrimp”)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4782" y="3525958"/>
            <a:ext cx="668616" cy="9031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593" y="1433302"/>
            <a:ext cx="1614864" cy="215175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815028" y="1701595"/>
            <a:ext cx="1010152" cy="1697088"/>
            <a:chOff x="4263237" y="1419373"/>
            <a:chExt cx="1010152" cy="1697088"/>
          </a:xfrm>
        </p:grpSpPr>
        <p:grpSp>
          <p:nvGrpSpPr>
            <p:cNvPr id="22" name="Group 21"/>
            <p:cNvGrpSpPr/>
            <p:nvPr/>
          </p:nvGrpSpPr>
          <p:grpSpPr>
            <a:xfrm>
              <a:off x="4263237" y="1419373"/>
              <a:ext cx="1010152" cy="1697088"/>
              <a:chOff x="5070785" y="4014607"/>
              <a:chExt cx="1010152" cy="1697088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5070785" y="4014607"/>
                <a:ext cx="1010151" cy="1697088"/>
              </a:xfrm>
              <a:prstGeom prst="roundRect">
                <a:avLst>
                  <a:gd name="adj" fmla="val 2162"/>
                </a:avLst>
              </a:prstGeom>
              <a:solidFill>
                <a:schemeClr val="bg2"/>
              </a:solidFill>
              <a:ln>
                <a:solidFill>
                  <a:srgbClr val="ABABAB"/>
                </a:solidFill>
              </a:ln>
              <a:effectLst>
                <a:innerShdw blurRad="63500" dist="50800" dir="13500000">
                  <a:srgbClr val="000000">
                    <a:alpha val="8000"/>
                  </a:srgb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149603" y="4606615"/>
                <a:ext cx="832557" cy="1052390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5070786" y="4055173"/>
                <a:ext cx="101015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>
                    <a:latin typeface="Times"/>
                    <a:cs typeface="Times"/>
                  </a:rPr>
                  <a:t>Mantis shrimp</a:t>
                </a:r>
                <a:endParaRPr lang="en-US" sz="1400" dirty="0">
                  <a:latin typeface="Times"/>
                  <a:cs typeface="Times"/>
                </a:endParaRPr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42054" y="2011381"/>
              <a:ext cx="865275" cy="1056169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3341" y="4598394"/>
            <a:ext cx="2421659" cy="19068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8056" y="4753608"/>
            <a:ext cx="2045723" cy="15352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255" y="4887248"/>
            <a:ext cx="1387538" cy="13875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99" y="1114778"/>
            <a:ext cx="6787445" cy="29237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8799" y="928200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12976" y="1306378"/>
            <a:ext cx="53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39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82598" y="1289445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40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2220" y="1272512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41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23064" y="1283800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42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36241" y="1280978"/>
            <a:ext cx="1123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43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92745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Programming Abstractions</a:t>
            </a:r>
            <a:endParaRPr lang="en-US" sz="4600" dirty="0">
              <a:latin typeface="Calibri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296333" y="184856"/>
            <a:ext cx="9144000" cy="6097983"/>
            <a:chOff x="-296333" y="311855"/>
            <a:chExt cx="9144000" cy="60979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96333" y="311855"/>
              <a:ext cx="9144000" cy="609798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8444" y="1368778"/>
              <a:ext cx="2187223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Intro to Abstractions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64287" y="1295400"/>
              <a:ext cx="2187223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Recursion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5133" y="3903133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Under the Hood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8309" y="3730977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Graphs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318611">
              <a:off x="5000978" y="4521200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Trees</a:t>
              </a:r>
              <a:endParaRPr lang="en-US" sz="2600" dirty="0">
                <a:latin typeface="Chalkboard"/>
                <a:cs typeface="Chalkbo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566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678"/>
            <a:ext cx="9144000" cy="56464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9214" y="6488668"/>
            <a:ext cx="276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9CDE5"/>
                </a:solidFill>
              </a:rPr>
              <a:t>Source: Planet Animal Zone</a:t>
            </a:r>
            <a:endParaRPr lang="en-US" dirty="0">
              <a:solidFill>
                <a:srgbClr val="B9CD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437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9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Property #1: Consistent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5863" y="4700810"/>
            <a:ext cx="2421659" cy="19068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0578" y="4856024"/>
            <a:ext cx="2045723" cy="153528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6777" y="4989664"/>
            <a:ext cx="1387538" cy="13875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221" y="976567"/>
            <a:ext cx="8085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If you pass in the same input,  you will </a:t>
            </a:r>
            <a:r>
              <a:rPr lang="en-US" sz="2400" b="1" i="1" dirty="0" smtClean="0">
                <a:latin typeface="Chalkboard"/>
                <a:cs typeface="Chalkboard"/>
              </a:rPr>
              <a:t>always</a:t>
            </a:r>
            <a:r>
              <a:rPr lang="en-US" sz="2400" dirty="0" smtClean="0">
                <a:latin typeface="Chalkboard"/>
                <a:cs typeface="Chalkboard"/>
              </a:rPr>
              <a:t> get the same index.</a:t>
            </a:r>
            <a:endParaRPr lang="en-US" sz="2400" dirty="0">
              <a:latin typeface="Chalkboard"/>
              <a:cs typeface="Chalkboard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92350" y="1889069"/>
            <a:ext cx="5268094" cy="1906821"/>
            <a:chOff x="1392350" y="1889069"/>
            <a:chExt cx="5268094" cy="1906821"/>
          </a:xfrm>
        </p:grpSpPr>
        <p:grpSp>
          <p:nvGrpSpPr>
            <p:cNvPr id="3" name="Group 2"/>
            <p:cNvGrpSpPr/>
            <p:nvPr/>
          </p:nvGrpSpPr>
          <p:grpSpPr>
            <a:xfrm>
              <a:off x="1392350" y="1889069"/>
              <a:ext cx="4465172" cy="1906821"/>
              <a:chOff x="1392350" y="1889069"/>
              <a:chExt cx="4465172" cy="1906821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435863" y="1889069"/>
                <a:ext cx="2421659" cy="190682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92350" y="2384778"/>
                <a:ext cx="2120933" cy="1138357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>
            <a:xfrm>
              <a:off x="5836112" y="2057482"/>
              <a:ext cx="824332" cy="1484323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474195" y="3290710"/>
            <a:ext cx="4383327" cy="1906821"/>
            <a:chOff x="1474195" y="3290710"/>
            <a:chExt cx="4383327" cy="190682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35863" y="3290710"/>
              <a:ext cx="2421659" cy="190682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74195" y="3750725"/>
              <a:ext cx="2120933" cy="1138357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5861512" y="3465770"/>
            <a:ext cx="824332" cy="14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54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Property #2: Well Distributed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3889" y="967065"/>
            <a:ext cx="8396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If you pass in the different inputs, a hash function will return different indices as often as possible.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6334" y="2011640"/>
            <a:ext cx="5799666" cy="47459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77734" y="1966132"/>
            <a:ext cx="138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Hash </a:t>
            </a:r>
            <a:r>
              <a:rPr lang="en-US" sz="2400" dirty="0" err="1" smtClean="0">
                <a:latin typeface="Chalkboard"/>
                <a:cs typeface="Chalkboard"/>
              </a:rPr>
              <a:t>Fn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147553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halkboard"/>
                <a:cs typeface="Chalkboard"/>
              </a:rPr>
              <a:t>Does one </a:t>
            </a:r>
            <a:r>
              <a:rPr lang="en-US" sz="3600" dirty="0">
                <a:solidFill>
                  <a:schemeClr val="bg1"/>
                </a:solidFill>
                <a:latin typeface="Chalkboard"/>
                <a:cs typeface="Chalkboard"/>
              </a:rPr>
              <a:t>e</a:t>
            </a:r>
            <a:r>
              <a:rPr lang="en-US" sz="3600" dirty="0" smtClean="0">
                <a:solidFill>
                  <a:schemeClr val="bg1"/>
                </a:solidFill>
                <a:latin typeface="Chalkboard"/>
                <a:cs typeface="Chalkboard"/>
              </a:rPr>
              <a:t>xist?</a:t>
            </a:r>
            <a:endParaRPr lang="en-US" sz="3600" dirty="0">
              <a:solidFill>
                <a:schemeClr val="bg1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689083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2000" y="2384779"/>
            <a:ext cx="7676444" cy="3033889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87779" y="2530816"/>
            <a:ext cx="7224889" cy="201296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hash(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key)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	</a:t>
            </a:r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name0 = alpha(key[0]);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	</a:t>
            </a:r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name1 = alpha(key[1])’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	</a:t>
            </a:r>
            <a:r>
              <a:rPr lang="en-US" sz="24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preHash</a:t>
            </a:r>
            <a:r>
              <a:rPr lang="en-US" sz="2400" dirty="0" smtClean="0">
                <a:latin typeface="Courier"/>
                <a:cs typeface="Courier"/>
              </a:rPr>
              <a:t> = name0 + </a:t>
            </a:r>
            <a:r>
              <a:rPr lang="en-US" sz="2400" dirty="0" smtClean="0">
                <a:solidFill>
                  <a:srgbClr val="558ED5"/>
                </a:solidFill>
                <a:latin typeface="Courier"/>
                <a:cs typeface="Courier"/>
              </a:rPr>
              <a:t>7</a:t>
            </a:r>
            <a:r>
              <a:rPr lang="en-US" sz="2400" dirty="0" smtClean="0">
                <a:latin typeface="Courier"/>
                <a:cs typeface="Courier"/>
              </a:rPr>
              <a:t> * name1;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	</a:t>
            </a:r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preHash</a:t>
            </a:r>
            <a:r>
              <a:rPr lang="en-US" sz="2400" dirty="0" smtClean="0">
                <a:latin typeface="Courier"/>
                <a:cs typeface="Courier"/>
              </a:rPr>
              <a:t> % NUM_BUCKETS;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}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What Does a Hash </a:t>
            </a:r>
            <a:r>
              <a:rPr lang="en-US" dirty="0" err="1" smtClean="0"/>
              <a:t>Fn</a:t>
            </a:r>
            <a:r>
              <a:rPr lang="en-US" dirty="0" smtClean="0"/>
              <a:t> Look Like?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1711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You have already seen one!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50788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Volunteer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612" y="1210732"/>
            <a:ext cx="4790722" cy="528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47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425111"/>
            <a:ext cx="125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Hashing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3590" y="502073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Collisions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13304" y="4297023"/>
            <a:ext cx="1385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Real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Hash </a:t>
            </a:r>
            <a:r>
              <a:rPr lang="en-US" sz="2400" dirty="0" err="1" smtClean="0">
                <a:latin typeface="Chalkboard"/>
                <a:cs typeface="Chalkboard"/>
              </a:rPr>
              <a:t>fns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21515" y="3306423"/>
            <a:ext cx="1533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Code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Wikipedia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2022" y="1356267"/>
            <a:ext cx="190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   Other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 Applications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7630" y="3139913"/>
            <a:ext cx="411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(</a:t>
            </a:r>
            <a:r>
              <a:rPr lang="en-US" sz="2400" dirty="0" err="1" smtClean="0">
                <a:latin typeface="Chalkboard"/>
                <a:cs typeface="Chalkboard"/>
              </a:rPr>
              <a:t>eg</a:t>
            </a:r>
            <a:r>
              <a:rPr lang="en-US" sz="2400" dirty="0" smtClean="0">
                <a:latin typeface="Chalkboard"/>
                <a:cs typeface="Chalkboard"/>
              </a:rPr>
              <a:t> </a:t>
            </a:r>
            <a:r>
              <a:rPr lang="en-US" sz="2400" dirty="0" err="1" smtClean="0">
                <a:latin typeface="Chalkboard"/>
                <a:cs typeface="Chalkboard"/>
              </a:rPr>
              <a:t>HashMap</a:t>
            </a:r>
            <a:r>
              <a:rPr lang="en-US" sz="2400" dirty="0" smtClean="0">
                <a:latin typeface="Chalkboard"/>
                <a:cs typeface="Chalkboard"/>
              </a:rPr>
              <a:t>&lt;string, string&gt;)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224" y="1207283"/>
            <a:ext cx="2003775" cy="20037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HashMaps</a:t>
            </a:r>
            <a:r>
              <a:rPr lang="en-US" sz="2400" dirty="0" smtClean="0">
                <a:latin typeface="Chalkboard"/>
                <a:cs typeface="Chalkboard"/>
              </a:rPr>
              <a:t>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055" y="4659279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47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425111"/>
            <a:ext cx="125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Hashing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3590" y="502073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Collisions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13304" y="4297023"/>
            <a:ext cx="1385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Real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Hash </a:t>
            </a:r>
            <a:r>
              <a:rPr lang="en-US" sz="2400" dirty="0" err="1" smtClean="0">
                <a:latin typeface="Chalkboard"/>
                <a:cs typeface="Chalkboard"/>
              </a:rPr>
              <a:t>fns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21515" y="3306423"/>
            <a:ext cx="1533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Code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Wikipedia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2022" y="1356267"/>
            <a:ext cx="190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   Other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 Applications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7630" y="3139913"/>
            <a:ext cx="411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(</a:t>
            </a:r>
            <a:r>
              <a:rPr lang="en-US" sz="2400" dirty="0" err="1" smtClean="0">
                <a:latin typeface="Chalkboard"/>
                <a:cs typeface="Chalkboard"/>
              </a:rPr>
              <a:t>eg</a:t>
            </a:r>
            <a:r>
              <a:rPr lang="en-US" sz="2400" dirty="0" smtClean="0">
                <a:latin typeface="Chalkboard"/>
                <a:cs typeface="Chalkboard"/>
              </a:rPr>
              <a:t> </a:t>
            </a:r>
            <a:r>
              <a:rPr lang="en-US" sz="2400" dirty="0" err="1" smtClean="0">
                <a:latin typeface="Chalkboard"/>
                <a:cs typeface="Chalkboard"/>
              </a:rPr>
              <a:t>HashMap</a:t>
            </a:r>
            <a:r>
              <a:rPr lang="en-US" sz="2400" dirty="0" smtClean="0">
                <a:latin typeface="Chalkboard"/>
                <a:cs typeface="Chalkboard"/>
              </a:rPr>
              <a:t>&lt;string, string&gt;)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224" y="1207283"/>
            <a:ext cx="2003775" cy="20037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HashMaps</a:t>
            </a:r>
            <a:r>
              <a:rPr lang="en-US" sz="2400" dirty="0" smtClean="0">
                <a:latin typeface="Chalkboard"/>
                <a:cs typeface="Chalkboard"/>
              </a:rPr>
              <a:t>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1721" y="4348835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54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 smtClean="0"/>
              <a:t>HashMap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1111" y="4993512"/>
            <a:ext cx="1425222" cy="19068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8"/>
            <a:ext cx="9144000" cy="1528958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727642" y="1241469"/>
            <a:ext cx="8035358" cy="606130"/>
            <a:chOff x="727642" y="1241469"/>
            <a:chExt cx="8035358" cy="606130"/>
          </a:xfrm>
        </p:grpSpPr>
        <p:sp>
          <p:nvSpPr>
            <p:cNvPr id="10" name="TextBox 9"/>
            <p:cNvSpPr txBox="1"/>
            <p:nvPr/>
          </p:nvSpPr>
          <p:spPr>
            <a:xfrm>
              <a:off x="727642" y="1447489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0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34042" y="1430556"/>
              <a:ext cx="2798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68665" y="1427734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2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51264" y="1416445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3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57664" y="1413623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35842" y="1424912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5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28131" y="1393868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6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48642" y="1376935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7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55042" y="1374113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8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47330" y="1371291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9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83175" y="1368469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10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75464" y="1351536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11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67753" y="1348713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12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31819" y="1317669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13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281775" y="1272513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14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46508" y="1241469"/>
              <a:ext cx="1016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49,999</a:t>
              </a:r>
              <a:endParaRPr lang="en-US" sz="2000" dirty="0">
                <a:latin typeface="Chalkboard"/>
                <a:cs typeface="Chalkbo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6201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Programming Abstractions</a:t>
            </a:r>
            <a:endParaRPr lang="en-US" sz="4600" dirty="0">
              <a:latin typeface="Calibri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296333" y="184856"/>
            <a:ext cx="9144000" cy="6097983"/>
            <a:chOff x="-296333" y="311855"/>
            <a:chExt cx="9144000" cy="60979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96333" y="311855"/>
              <a:ext cx="9144000" cy="609798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8444" y="1368778"/>
              <a:ext cx="2187223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Intro to Abstractions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64287" y="1295400"/>
              <a:ext cx="2187223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Recursion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5133" y="3903133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Under the Hood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8309" y="3730977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Graphs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318611">
              <a:off x="5000978" y="4521200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Trees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94" b="98005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74722" y="4094834"/>
              <a:ext cx="726721" cy="78760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4567" y="6194778"/>
            <a:ext cx="507788" cy="5503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7289" y="6309710"/>
            <a:ext cx="218722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Chalkboard"/>
                <a:cs typeface="Chalkboard"/>
              </a:rPr>
              <a:t>You are here</a:t>
            </a:r>
            <a:endParaRPr lang="en-US" sz="20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873508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9"/>
            <a:ext cx="9144000" cy="381347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 smtClean="0"/>
              <a:t>HashMap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1111" y="4993512"/>
            <a:ext cx="1425222" cy="1906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642" y="1447489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4042" y="1430556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8665" y="142773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264" y="141644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7664" y="14136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5842" y="142491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8131" y="139386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642" y="137693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5042" y="1374113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7330" y="137129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3175" y="13684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5464" y="135153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753" y="13487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31819" y="13176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1775" y="12725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6508" y="1241469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7274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halkboard"/>
                <a:cs typeface="Chalkboard"/>
              </a:rPr>
              <a:t>Our old friend, linked lists!</a:t>
            </a:r>
            <a:endParaRPr lang="en-US" sz="3600" dirty="0">
              <a:solidFill>
                <a:schemeClr val="bg1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485490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9"/>
            <a:ext cx="9144000" cy="381347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 smtClean="0"/>
              <a:t>HashMap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1111" y="4993512"/>
            <a:ext cx="1425222" cy="1906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642" y="1447489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4042" y="1430556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8665" y="142773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264" y="141644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7664" y="14136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5842" y="142491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8131" y="139386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642" y="137693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5042" y="1374113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7330" y="137129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3175" y="13684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5464" y="135153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753" y="13487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31819" y="13176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1775" y="12725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6508" y="1241469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403009" y="5061841"/>
            <a:ext cx="1659103" cy="1161158"/>
            <a:chOff x="753898" y="4836065"/>
            <a:chExt cx="1659103" cy="116115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08667" y="4896053"/>
              <a:ext cx="804334" cy="110117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53898" y="4836065"/>
              <a:ext cx="6848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halkboard"/>
                  <a:cs typeface="Chalkboard"/>
                </a:rPr>
                <a:t>Key</a:t>
              </a:r>
              <a:endParaRPr lang="en-US" sz="2400" dirty="0">
                <a:latin typeface="Chalkboard"/>
                <a:cs typeface="Chalkboard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3898" y="5143688"/>
              <a:ext cx="915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halkboard"/>
                  <a:cs typeface="Chalkboard"/>
                </a:rPr>
                <a:t>Value</a:t>
              </a:r>
              <a:endParaRPr lang="en-US" sz="2400" dirty="0">
                <a:latin typeface="Chalkboard"/>
                <a:cs typeface="Chalkboar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3898" y="5423090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halkboard"/>
                  <a:cs typeface="Chalkboard"/>
                </a:rPr>
                <a:t>Next</a:t>
              </a:r>
              <a:endParaRPr lang="en-US" sz="2400" dirty="0">
                <a:latin typeface="Chalkboard"/>
                <a:cs typeface="Chalkboard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391721" y="4666733"/>
            <a:ext cx="1207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Article: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62381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9"/>
            <a:ext cx="9144000" cy="381347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 smtClean="0"/>
              <a:t>HashMap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1111" y="4993512"/>
            <a:ext cx="1425222" cy="1906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642" y="1447489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4042" y="1430556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8665" y="142773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264" y="141644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7664" y="14136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5842" y="142491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8131" y="139386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642" y="137693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5042" y="1374113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7330" y="137129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3175" y="13684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5464" y="135153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753" y="13487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31819" y="13176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1775" y="12725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6508" y="1241469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62381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ourier"/>
                <a:cs typeface="Courier"/>
              </a:rPr>
              <a:t>get(“Antelope Canyon”</a:t>
            </a:r>
            <a:r>
              <a:rPr lang="en-US" dirty="0" smtClean="0">
                <a:latin typeface="Courier"/>
                <a:cs typeface="Courier"/>
              </a:rPr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1111" y="4993512"/>
            <a:ext cx="1425222" cy="1906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642" y="1447489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4042" y="1430556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8665" y="142773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264" y="141644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7664" y="14136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5842" y="142491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8131" y="139386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642" y="137693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5042" y="1374113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7330" y="137129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3175" y="13684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5464" y="135153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753" y="13487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31819" y="13176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1775" y="12725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6508" y="1241469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381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14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ourier"/>
                <a:cs typeface="Courier"/>
              </a:rPr>
              <a:t>get(“Antelope Canyon”</a:t>
            </a:r>
            <a:r>
              <a:rPr lang="en-US" dirty="0" smtClean="0">
                <a:latin typeface="Courier"/>
                <a:cs typeface="Courier"/>
              </a:rPr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7642" y="1447489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4042" y="1430556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8665" y="142773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264" y="141644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7664" y="14136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5842" y="142491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8131" y="139386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642" y="137693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5042" y="1374113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7330" y="137129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3175" y="13684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5464" y="135153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753" y="13487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31819" y="13176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1775" y="12725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6508" y="1241469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38134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778" y="4993512"/>
            <a:ext cx="1848555" cy="190682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788" y="5112000"/>
            <a:ext cx="2154766" cy="143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ourier"/>
                <a:cs typeface="Courier"/>
              </a:rPr>
              <a:t>get(“Antelope Canyon”</a:t>
            </a:r>
            <a:r>
              <a:rPr lang="en-US" dirty="0" smtClean="0">
                <a:latin typeface="Courier"/>
                <a:cs typeface="Courier"/>
              </a:rPr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7642" y="1447489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4042" y="1430556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8665" y="142773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264" y="141644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7664" y="14136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5842" y="142491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8131" y="139386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642" y="137693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5042" y="1374113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7330" y="137129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3175" y="13684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5464" y="135153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753" y="13487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31819" y="13176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1775" y="12725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6508" y="1241469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3813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788" y="5112000"/>
            <a:ext cx="2154766" cy="143837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587" y="4428066"/>
            <a:ext cx="2542822" cy="254282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672" y="4993512"/>
            <a:ext cx="2421659" cy="19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95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ourier"/>
                <a:cs typeface="Courier"/>
              </a:rPr>
              <a:t>get(“Antelope Canyon”</a:t>
            </a:r>
            <a:r>
              <a:rPr lang="en-US" dirty="0" smtClean="0">
                <a:latin typeface="Courier"/>
                <a:cs typeface="Courier"/>
              </a:rPr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7642" y="1447489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4042" y="1430556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8665" y="142773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264" y="141644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7664" y="14136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5842" y="142491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8131" y="139386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642" y="137693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5042" y="1374113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7330" y="137129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3175" y="13684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5464" y="135153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753" y="13487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31819" y="13176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1775" y="12725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6508" y="1241469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3813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788" y="5112000"/>
            <a:ext cx="2154766" cy="143837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587" y="4428066"/>
            <a:ext cx="2542822" cy="254282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266560" y="1055023"/>
            <a:ext cx="450329" cy="6082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672" y="4993512"/>
            <a:ext cx="2421659" cy="19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7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ourier"/>
                <a:cs typeface="Courier"/>
              </a:rPr>
              <a:t>get(“Antelope Canyon”</a:t>
            </a:r>
            <a:r>
              <a:rPr lang="en-US" dirty="0" smtClean="0">
                <a:latin typeface="Courier"/>
                <a:cs typeface="Courier"/>
              </a:rPr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7642" y="1447489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4042" y="1430556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8665" y="142773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264" y="141644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7664" y="14136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5842" y="142491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8131" y="139386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642" y="137693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5042" y="1374113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7330" y="137129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3175" y="13684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5464" y="135153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753" y="13487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31819" y="13176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1775" y="12725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6508" y="1241469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3813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788" y="5112000"/>
            <a:ext cx="2154766" cy="143837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587" y="4428066"/>
            <a:ext cx="2542822" cy="25428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774560" y="2395579"/>
            <a:ext cx="450329" cy="6082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672" y="4993512"/>
            <a:ext cx="2421659" cy="19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34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672" y="4993512"/>
            <a:ext cx="2421659" cy="1906821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ourier"/>
                <a:cs typeface="Courier"/>
              </a:rPr>
              <a:t>get(“Antelope Canyon”</a:t>
            </a:r>
            <a:r>
              <a:rPr lang="en-US" dirty="0" smtClean="0">
                <a:latin typeface="Courier"/>
                <a:cs typeface="Courier"/>
              </a:rPr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7642" y="1447489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4042" y="1430556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8665" y="142773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264" y="141644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7664" y="14136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5842" y="142491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8131" y="139386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642" y="137693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5042" y="1374113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7330" y="137129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3175" y="13684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5464" y="135153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753" y="13487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31819" y="13176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1775" y="12725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6508" y="1241469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3813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788" y="5112000"/>
            <a:ext cx="2154766" cy="143837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587" y="4428066"/>
            <a:ext cx="2542822" cy="25428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788671" y="3242245"/>
            <a:ext cx="450329" cy="6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33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halkboard"/>
                <a:cs typeface="Chalkboard"/>
              </a:rPr>
              <a:t>First, a cool program </a:t>
            </a:r>
            <a:endParaRPr lang="en-US" sz="3600" dirty="0">
              <a:solidFill>
                <a:schemeClr val="bg1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403223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ourier"/>
                <a:cs typeface="Courier"/>
              </a:rPr>
              <a:t>get(“Antelope Canyon”</a:t>
            </a:r>
            <a:r>
              <a:rPr lang="en-US" dirty="0" smtClean="0">
                <a:latin typeface="Courier"/>
                <a:cs typeface="Courier"/>
              </a:rPr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7642" y="1447489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4042" y="1430556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8665" y="142773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264" y="141644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7664" y="14136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5842" y="142491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8131" y="139386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642" y="137693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5042" y="1374113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7330" y="137129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3175" y="13684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5464" y="135153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753" y="13487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31819" y="13176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1775" y="12725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6508" y="1241469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3813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788" y="5112000"/>
            <a:ext cx="2154766" cy="143837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587" y="4428066"/>
            <a:ext cx="2542822" cy="254282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9556" y="3231443"/>
            <a:ext cx="1157111" cy="90311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672" y="4993512"/>
            <a:ext cx="2421659" cy="19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32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71640" y="0"/>
            <a:ext cx="1028951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22898" y="6474557"/>
            <a:ext cx="2840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B9CDE5"/>
                </a:solidFill>
              </a:rPr>
              <a:t>Photo Credit: Alex </a:t>
            </a:r>
            <a:r>
              <a:rPr lang="en-US" dirty="0" err="1">
                <a:solidFill>
                  <a:srgbClr val="B9CDE5"/>
                </a:solidFill>
              </a:rPr>
              <a:t>Mironyuk</a:t>
            </a:r>
            <a:endParaRPr lang="en-US" dirty="0">
              <a:solidFill>
                <a:srgbClr val="B9CD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58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9"/>
            <a:ext cx="9144000" cy="381347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 smtClean="0"/>
              <a:t>HashMap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1111" y="4993512"/>
            <a:ext cx="1425222" cy="1906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642" y="1447489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4042" y="1430556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8665" y="142773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264" y="141644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7664" y="14136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5842" y="142491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8131" y="139386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642" y="137693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5042" y="1374113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7330" y="137129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3175" y="13684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5464" y="135153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753" y="13487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31819" y="13176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1775" y="12725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6508" y="1241469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41716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ourier"/>
                <a:cs typeface="Courier"/>
              </a:rPr>
              <a:t>put(“John Coltrane”, html</a:t>
            </a:r>
            <a:r>
              <a:rPr lang="en-US" dirty="0" smtClean="0">
                <a:latin typeface="Courier"/>
                <a:cs typeface="Courier"/>
              </a:rPr>
              <a:t>)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1111" y="4993512"/>
            <a:ext cx="1425222" cy="1906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7642" y="1447489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4042" y="1430556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8665" y="142773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264" y="141644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7664" y="14136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5842" y="142491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8131" y="139386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642" y="137693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5042" y="1374113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7330" y="137129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3175" y="13684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5464" y="135153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753" y="13487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31819" y="13176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1775" y="12725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6508" y="1241469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381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43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ourier"/>
                <a:cs typeface="Courier"/>
              </a:rPr>
              <a:t>put(“John Coltrane”, html</a:t>
            </a:r>
            <a:r>
              <a:rPr lang="en-US" dirty="0" smtClean="0">
                <a:latin typeface="Courier"/>
                <a:cs typeface="Courier"/>
              </a:rPr>
              <a:t>)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7642" y="1447489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4042" y="1430556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8665" y="142773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264" y="141644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7664" y="14136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5842" y="142491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8131" y="139386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642" y="137693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5042" y="1374113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7330" y="137129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3175" y="13684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5464" y="135153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753" y="13487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31819" y="13176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1775" y="12725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6508" y="1241469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38134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3668" y="4993512"/>
            <a:ext cx="1834444" cy="190682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011" y="5658557"/>
            <a:ext cx="1864479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3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ourier"/>
                <a:cs typeface="Courier"/>
              </a:rPr>
              <a:t>put(“John Coltrane”, html</a:t>
            </a:r>
            <a:r>
              <a:rPr lang="en-US" dirty="0" smtClean="0">
                <a:latin typeface="Courier"/>
                <a:cs typeface="Courier"/>
              </a:rPr>
              <a:t>)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7642" y="1447489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4042" y="1430556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8665" y="142773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264" y="141644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7664" y="14136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5842" y="142491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8131" y="139386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642" y="137693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5042" y="1374113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7330" y="137129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3175" y="13684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5464" y="135153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753" y="13487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31819" y="13176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1775" y="12725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6508" y="1241469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38134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672" y="4993512"/>
            <a:ext cx="2421659" cy="19068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011" y="5658557"/>
            <a:ext cx="1864479" cy="1244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522" y="5432777"/>
            <a:ext cx="339847" cy="7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67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ourier"/>
                <a:cs typeface="Courier"/>
              </a:rPr>
              <a:t>put(“John Coltrane”, html</a:t>
            </a:r>
            <a:r>
              <a:rPr lang="en-US" dirty="0" smtClean="0">
                <a:latin typeface="Courier"/>
                <a:cs typeface="Courier"/>
              </a:rPr>
              <a:t>)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7642" y="1447489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4042" y="1430556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8665" y="142773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264" y="141644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7664" y="14136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5842" y="142491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8131" y="139386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642" y="137693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5042" y="1374113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7330" y="137129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3175" y="13684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5464" y="135153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753" y="13487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31819" y="13176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1775" y="12725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6508" y="1241469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38134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672" y="4993512"/>
            <a:ext cx="2421659" cy="19068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011" y="5658557"/>
            <a:ext cx="1864479" cy="1244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522" y="5432777"/>
            <a:ext cx="339847" cy="75212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008783" y="1196133"/>
            <a:ext cx="450329" cy="6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17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4574975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ourier"/>
                <a:cs typeface="Courier"/>
              </a:rPr>
              <a:t>put(“John Coltrane”, html)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672" y="4993512"/>
            <a:ext cx="2421659" cy="19068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008783" y="1196133"/>
            <a:ext cx="450329" cy="608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011" y="5658557"/>
            <a:ext cx="1864479" cy="1244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522" y="5432777"/>
            <a:ext cx="339847" cy="7521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7642" y="1241469"/>
            <a:ext cx="8035358" cy="606130"/>
            <a:chOff x="727642" y="1241469"/>
            <a:chExt cx="8035358" cy="606130"/>
          </a:xfrm>
        </p:grpSpPr>
        <p:sp>
          <p:nvSpPr>
            <p:cNvPr id="15" name="TextBox 14"/>
            <p:cNvSpPr txBox="1"/>
            <p:nvPr/>
          </p:nvSpPr>
          <p:spPr>
            <a:xfrm>
              <a:off x="727642" y="1447489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0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34042" y="1430556"/>
              <a:ext cx="2798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68665" y="1427734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2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51264" y="1416445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3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57664" y="1413623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35842" y="1424912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5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28131" y="1393868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6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48642" y="1376935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7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055042" y="1374113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8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47330" y="1371291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9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83175" y="1368469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10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75464" y="1351536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11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67753" y="1348713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12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31819" y="1317669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13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281775" y="1272513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14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746508" y="1241469"/>
              <a:ext cx="1016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49,999</a:t>
              </a:r>
              <a:endParaRPr lang="en-US" sz="2000" dirty="0">
                <a:latin typeface="Chalkboard"/>
                <a:cs typeface="Chalkbo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242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ourier"/>
                <a:cs typeface="Courier"/>
              </a:rPr>
              <a:t>put(“John Coltrane”, html)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672" y="4993512"/>
            <a:ext cx="2421659" cy="1906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011" y="5658557"/>
            <a:ext cx="1864479" cy="1244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522" y="5432777"/>
            <a:ext cx="339847" cy="752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45749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27642" y="1241469"/>
            <a:ext cx="8035358" cy="606130"/>
            <a:chOff x="727642" y="1241469"/>
            <a:chExt cx="8035358" cy="606130"/>
          </a:xfrm>
        </p:grpSpPr>
        <p:sp>
          <p:nvSpPr>
            <p:cNvPr id="16" name="TextBox 15"/>
            <p:cNvSpPr txBox="1"/>
            <p:nvPr/>
          </p:nvSpPr>
          <p:spPr>
            <a:xfrm>
              <a:off x="727642" y="1447489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0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34042" y="1430556"/>
              <a:ext cx="2798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68665" y="1427734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2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51264" y="1416445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3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57664" y="1413623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35842" y="1424912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5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28131" y="1393868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6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48642" y="1376935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7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55042" y="1374113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8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47330" y="1371291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9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83175" y="1368469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10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75464" y="1351536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11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67753" y="1348713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12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31819" y="1317669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13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81775" y="1272513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14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6508" y="1241469"/>
              <a:ext cx="1016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49,999</a:t>
              </a:r>
              <a:endParaRPr lang="en-US" sz="2000" dirty="0">
                <a:latin typeface="Chalkboard"/>
                <a:cs typeface="Chalkboard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008783" y="1196133"/>
            <a:ext cx="450329" cy="6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09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4574975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ourier"/>
                <a:cs typeface="Courier"/>
              </a:rPr>
              <a:t>put(“John Coltrane”, html)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672" y="4993512"/>
            <a:ext cx="2421659" cy="1906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011" y="5658557"/>
            <a:ext cx="1864479" cy="1244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522" y="5432777"/>
            <a:ext cx="339847" cy="7521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27642" y="1241469"/>
            <a:ext cx="8035358" cy="606130"/>
            <a:chOff x="727642" y="1241469"/>
            <a:chExt cx="8035358" cy="606130"/>
          </a:xfrm>
        </p:grpSpPr>
        <p:sp>
          <p:nvSpPr>
            <p:cNvPr id="16" name="TextBox 15"/>
            <p:cNvSpPr txBox="1"/>
            <p:nvPr/>
          </p:nvSpPr>
          <p:spPr>
            <a:xfrm>
              <a:off x="727642" y="1447489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0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34042" y="1430556"/>
              <a:ext cx="2798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68665" y="1427734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2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51264" y="1416445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3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57664" y="1413623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35842" y="1424912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5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28131" y="1393868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6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48642" y="1376935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7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55042" y="1374113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8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47330" y="1371291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9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83175" y="1368469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10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75464" y="1351536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11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67753" y="1348713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12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31819" y="1317669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13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281775" y="1272513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14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6508" y="1241469"/>
              <a:ext cx="1016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49,999</a:t>
              </a:r>
              <a:endParaRPr lang="en-US" sz="2000" dirty="0">
                <a:latin typeface="Chalkboard"/>
                <a:cs typeface="Chalkboard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008783" y="1196133"/>
            <a:ext cx="450329" cy="6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35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0778" y="1298224"/>
            <a:ext cx="4529666" cy="4529666"/>
          </a:xfrm>
          <a:prstGeom prst="rect">
            <a:avLst/>
          </a:prstGeom>
        </p:spPr>
      </p:pic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 smtClean="0"/>
              <a:t>Shazam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4222" y="552834"/>
            <a:ext cx="4017045" cy="20111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6507" y="4656668"/>
            <a:ext cx="5529491" cy="27674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1322" y="6488668"/>
            <a:ext cx="16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Shazam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77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ourier"/>
                <a:cs typeface="Courier"/>
              </a:rPr>
              <a:t>put(“John Coltrane”, html)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8789" y="4642554"/>
            <a:ext cx="1359783" cy="181186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27642" y="1241469"/>
            <a:ext cx="8035358" cy="606130"/>
            <a:chOff x="727642" y="1241469"/>
            <a:chExt cx="8035358" cy="606130"/>
          </a:xfrm>
        </p:grpSpPr>
        <p:sp>
          <p:nvSpPr>
            <p:cNvPr id="14" name="TextBox 13"/>
            <p:cNvSpPr txBox="1"/>
            <p:nvPr/>
          </p:nvSpPr>
          <p:spPr>
            <a:xfrm>
              <a:off x="727642" y="1447489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0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34042" y="1430556"/>
              <a:ext cx="2798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68665" y="1427734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2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51264" y="1416445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3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57664" y="1413623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4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35842" y="1424912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5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28131" y="1393868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6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48642" y="1376935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7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55042" y="1374113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8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47330" y="1371291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9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83175" y="1368469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10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75464" y="1351536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11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67753" y="1348713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12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31819" y="1317669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13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281775" y="1272513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14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746508" y="1241469"/>
              <a:ext cx="1016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49,999</a:t>
              </a:r>
              <a:endParaRPr lang="en-US" sz="2000" dirty="0">
                <a:latin typeface="Chalkboard"/>
                <a:cs typeface="Chalkboard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45749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008783" y="1196133"/>
            <a:ext cx="450329" cy="60826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672" y="4993512"/>
            <a:ext cx="2421659" cy="190682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011" y="5658557"/>
            <a:ext cx="1864479" cy="1244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522" y="5432777"/>
            <a:ext cx="339847" cy="7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63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196" y="3767665"/>
            <a:ext cx="8065911" cy="2469443"/>
          </a:xfrm>
          <a:prstGeom prst="rect">
            <a:avLst/>
          </a:prstGeo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Chalkboard"/>
                <a:cs typeface="Chalkboard"/>
              </a:rPr>
              <a:t>Hash: key -&gt; </a:t>
            </a:r>
            <a:r>
              <a:rPr lang="en-US" sz="3000" dirty="0" err="1" smtClean="0">
                <a:latin typeface="Chalkboard"/>
                <a:cs typeface="Chalkboard"/>
              </a:rPr>
              <a:t>bucketIndex</a:t>
            </a:r>
            <a:r>
              <a:rPr lang="en-US" sz="3000" dirty="0" smtClean="0">
                <a:latin typeface="Chalkboard"/>
                <a:cs typeface="Chalkboard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Chalkboard"/>
                <a:cs typeface="Chalkboard"/>
              </a:rPr>
              <a:t>Jump directly to the bucket head.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Chalkboard"/>
                <a:cs typeface="Chalkboard"/>
              </a:rPr>
              <a:t>Run linear search over the short list.</a:t>
            </a:r>
            <a:endParaRPr lang="en-US" sz="3000" dirty="0">
              <a:latin typeface="Chalkboard"/>
              <a:cs typeface="Chalkboard"/>
            </a:endParaRP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 smtClean="0"/>
              <a:t>HashMap</a:t>
            </a:r>
            <a:r>
              <a:rPr lang="en-US" dirty="0" smtClean="0"/>
              <a:t> Algorithm Summary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44614" y="1903778"/>
            <a:ext cx="648506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halkboard"/>
                <a:cs typeface="Chalkboard"/>
              </a:rPr>
              <a:t>0.	Make </a:t>
            </a:r>
            <a:r>
              <a:rPr lang="en-US" sz="3000" dirty="0">
                <a:latin typeface="Chalkboard"/>
                <a:cs typeface="Chalkboard"/>
              </a:rPr>
              <a:t>a large array of </a:t>
            </a:r>
            <a:r>
              <a:rPr lang="en-US" sz="3000" dirty="0" smtClean="0">
                <a:latin typeface="Chalkboard"/>
                <a:cs typeface="Chalkboard"/>
              </a:rPr>
              <a:t>linked lists</a:t>
            </a:r>
            <a:endParaRPr lang="en-US" sz="3000" dirty="0">
              <a:latin typeface="Chalkboard"/>
              <a:cs typeface="Chalkboar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9458" y="1308290"/>
            <a:ext cx="260420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  <a:latin typeface="Chalkboard"/>
                <a:cs typeface="Chalkboard"/>
              </a:rPr>
              <a:t>Initialization:</a:t>
            </a:r>
            <a:endParaRPr lang="en-US" sz="3200" dirty="0">
              <a:solidFill>
                <a:srgbClr val="0000FF"/>
              </a:solidFill>
              <a:latin typeface="Chalkboard"/>
              <a:cs typeface="Chalkboar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6636" y="3168132"/>
            <a:ext cx="396271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  <a:latin typeface="Chalkboard"/>
                <a:cs typeface="Chalkboard"/>
              </a:rPr>
              <a:t>Getting and Setting:</a:t>
            </a:r>
            <a:endParaRPr lang="en-US" sz="3200" dirty="0">
              <a:solidFill>
                <a:srgbClr val="0000FF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249079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425111"/>
            <a:ext cx="125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Hashing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3590" y="502073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Collisions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13304" y="4297023"/>
            <a:ext cx="1385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Real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Hash </a:t>
            </a:r>
            <a:r>
              <a:rPr lang="en-US" sz="2400" dirty="0" err="1" smtClean="0">
                <a:latin typeface="Chalkboard"/>
                <a:cs typeface="Chalkboard"/>
              </a:rPr>
              <a:t>fns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21515" y="3306423"/>
            <a:ext cx="1533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Code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Wikipedia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2022" y="1356267"/>
            <a:ext cx="190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   Other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 Applications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7630" y="3139913"/>
            <a:ext cx="411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(</a:t>
            </a:r>
            <a:r>
              <a:rPr lang="en-US" sz="2400" dirty="0" err="1" smtClean="0">
                <a:latin typeface="Chalkboard"/>
                <a:cs typeface="Chalkboard"/>
              </a:rPr>
              <a:t>eg</a:t>
            </a:r>
            <a:r>
              <a:rPr lang="en-US" sz="2400" dirty="0" smtClean="0">
                <a:latin typeface="Chalkboard"/>
                <a:cs typeface="Chalkboard"/>
              </a:rPr>
              <a:t> </a:t>
            </a:r>
            <a:r>
              <a:rPr lang="en-US" sz="2400" dirty="0" err="1" smtClean="0">
                <a:latin typeface="Chalkboard"/>
                <a:cs typeface="Chalkboard"/>
              </a:rPr>
              <a:t>HashMap</a:t>
            </a:r>
            <a:r>
              <a:rPr lang="en-US" sz="2400" dirty="0" smtClean="0">
                <a:latin typeface="Chalkboard"/>
                <a:cs typeface="Chalkboard"/>
              </a:rPr>
              <a:t>&lt;string, string&gt;)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224" y="1207283"/>
            <a:ext cx="2003775" cy="20037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HashMaps</a:t>
            </a:r>
            <a:r>
              <a:rPr lang="en-US" sz="2400" dirty="0" smtClean="0">
                <a:latin typeface="Chalkboard"/>
                <a:cs typeface="Chalkboard"/>
              </a:rPr>
              <a:t>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1721" y="4348835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49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425111"/>
            <a:ext cx="125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Hashing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3590" y="502073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Collisions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13304" y="4297023"/>
            <a:ext cx="1385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Real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Hash </a:t>
            </a:r>
            <a:r>
              <a:rPr lang="en-US" sz="2400" dirty="0" err="1" smtClean="0">
                <a:latin typeface="Chalkboard"/>
                <a:cs typeface="Chalkboard"/>
              </a:rPr>
              <a:t>fns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21515" y="3306423"/>
            <a:ext cx="1533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Code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Wikipedia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2022" y="1356267"/>
            <a:ext cx="190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   Other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 Applications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7630" y="3139913"/>
            <a:ext cx="411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(</a:t>
            </a:r>
            <a:r>
              <a:rPr lang="en-US" sz="2400" dirty="0" err="1" smtClean="0">
                <a:latin typeface="Chalkboard"/>
                <a:cs typeface="Chalkboard"/>
              </a:rPr>
              <a:t>eg</a:t>
            </a:r>
            <a:r>
              <a:rPr lang="en-US" sz="2400" dirty="0" smtClean="0">
                <a:latin typeface="Chalkboard"/>
                <a:cs typeface="Chalkboard"/>
              </a:rPr>
              <a:t> </a:t>
            </a:r>
            <a:r>
              <a:rPr lang="en-US" sz="2400" dirty="0" err="1" smtClean="0">
                <a:latin typeface="Chalkboard"/>
                <a:cs typeface="Chalkboard"/>
              </a:rPr>
              <a:t>HashMap</a:t>
            </a:r>
            <a:r>
              <a:rPr lang="en-US" sz="2400" dirty="0" smtClean="0">
                <a:latin typeface="Chalkboard"/>
                <a:cs typeface="Chalkboard"/>
              </a:rPr>
              <a:t>&lt;string, string&gt;)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224" y="1207283"/>
            <a:ext cx="2003775" cy="20037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HashMaps</a:t>
            </a:r>
            <a:r>
              <a:rPr lang="en-US" sz="2400" dirty="0" smtClean="0">
                <a:latin typeface="Chalkboard"/>
                <a:cs typeface="Chalkboard"/>
              </a:rPr>
              <a:t>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7165" y="3713835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49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 flipH="1">
            <a:off x="722872" y="3867729"/>
            <a:ext cx="4868332" cy="13668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556001" y="1727707"/>
            <a:ext cx="4868332" cy="13668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0221" y="2343960"/>
            <a:ext cx="7018889" cy="16652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5998" y="4146221"/>
            <a:ext cx="2582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In range [0, max)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44538" y="149687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Use % operator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44170" y="4937013"/>
            <a:ext cx="3429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Generate a really large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(positive) number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Hash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66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50" t="5279" r="9710" b="13317"/>
          <a:stretch/>
        </p:blipFill>
        <p:spPr>
          <a:xfrm>
            <a:off x="437445" y="1707443"/>
            <a:ext cx="3612444" cy="38131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371" y="848267"/>
            <a:ext cx="3696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 smtClean="0">
                <a:latin typeface="Chalkboard"/>
                <a:cs typeface="Chalkboard"/>
              </a:rPr>
              <a:t>preHash</a:t>
            </a:r>
            <a:r>
              <a:rPr lang="en-US" sz="2200" dirty="0" smtClean="0">
                <a:latin typeface="Chalkboard"/>
                <a:cs typeface="Chalkboard"/>
              </a:rPr>
              <a:t> = Add each character in a string</a:t>
            </a:r>
            <a:endParaRPr lang="en-US" sz="2200" dirty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10" t="5963" r="9109" b="13321"/>
          <a:stretch/>
        </p:blipFill>
        <p:spPr>
          <a:xfrm>
            <a:off x="4642732" y="1721555"/>
            <a:ext cx="3654602" cy="37817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60333" y="836979"/>
            <a:ext cx="42192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 smtClean="0">
                <a:latin typeface="Chalkboard"/>
                <a:cs typeface="Chalkboard"/>
              </a:rPr>
              <a:t>preHash</a:t>
            </a:r>
            <a:r>
              <a:rPr lang="en-US" sz="2200" dirty="0" smtClean="0">
                <a:latin typeface="Chalkboard"/>
                <a:cs typeface="Chalkboard"/>
              </a:rPr>
              <a:t> = Add each character in a string, weighted by 31</a:t>
            </a:r>
            <a:r>
              <a:rPr lang="en-US" sz="2200" baseline="30000" dirty="0" smtClean="0">
                <a:latin typeface="Chalkboard"/>
                <a:cs typeface="Chalkboard"/>
              </a:rPr>
              <a:t>i</a:t>
            </a:r>
            <a:endParaRPr lang="en-US" sz="2200" dirty="0">
              <a:latin typeface="Chalkboard"/>
              <a:cs typeface="Chalkboar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61443" y="5788843"/>
            <a:ext cx="211666" cy="211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61443" y="6195242"/>
            <a:ext cx="211666" cy="211666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42731" y="5788843"/>
            <a:ext cx="211666" cy="211666"/>
          </a:xfrm>
          <a:prstGeom prst="rect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42732" y="6195242"/>
            <a:ext cx="211666" cy="211666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24020" y="5788843"/>
            <a:ext cx="211666" cy="21166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28419" y="6195242"/>
            <a:ext cx="211666" cy="2116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43664" y="5693187"/>
            <a:ext cx="37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43664" y="6096465"/>
            <a:ext cx="37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10843" y="5684800"/>
            <a:ext cx="37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10843" y="6120375"/>
            <a:ext cx="220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21575" y="5705012"/>
            <a:ext cx="70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35686" y="6120910"/>
            <a:ext cx="70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&gt;= 5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14445" y="6428455"/>
            <a:ext cx="220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collisions</a:t>
            </a:r>
            <a:endParaRPr lang="en-US" dirty="0"/>
          </a:p>
        </p:txBody>
      </p:sp>
      <p:sp>
        <p:nvSpPr>
          <p:cNvPr id="2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Judge Strings by the Contents of their Characters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10909" y="5759399"/>
            <a:ext cx="1778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50,000 </a:t>
            </a:r>
            <a:r>
              <a:rPr lang="en-US" dirty="0" err="1" smtClean="0"/>
              <a:t>wikipedia</a:t>
            </a:r>
            <a:r>
              <a:rPr lang="en-US" dirty="0" smtClean="0"/>
              <a:t> articles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3222" y="450144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Each pixel is one bucket in our array</a:t>
            </a:r>
            <a:endParaRPr lang="en-US" dirty="0">
              <a:latin typeface="Chalkboard"/>
              <a:cs typeface="Chalkboard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759319">
            <a:off x="2061451" y="4060689"/>
            <a:ext cx="450329" cy="6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0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/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437445" y="2318165"/>
            <a:ext cx="8480777" cy="2917056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08755" y="6327048"/>
            <a:ext cx="7563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In java, the weights are in reverse order. </a:t>
            </a:r>
            <a:r>
              <a:rPr lang="en-US" dirty="0"/>
              <a:t>T</a:t>
            </a:r>
            <a:r>
              <a:rPr lang="en-US" dirty="0" smtClean="0"/>
              <a:t>hat is not important :)</a:t>
            </a:r>
            <a:r>
              <a:rPr lang="en-US" dirty="0" smtClean="0">
                <a:sym typeface="Wingdings"/>
              </a:rPr>
              <a:t>.</a:t>
            </a:r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The Java Hash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9" y="3295207"/>
            <a:ext cx="7961486" cy="491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4444" y="2572166"/>
            <a:ext cx="1846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prehash</a:t>
            </a:r>
            <a:r>
              <a:rPr lang="en-US" sz="2400" dirty="0" smtClean="0">
                <a:latin typeface="Courier"/>
                <a:cs typeface="Courier"/>
              </a:rPr>
              <a:t> =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444" y="4244618"/>
            <a:ext cx="5540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24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prehash</a:t>
            </a:r>
            <a:r>
              <a:rPr lang="en-US" sz="2400" dirty="0" smtClean="0">
                <a:latin typeface="Courier"/>
                <a:cs typeface="Courier"/>
              </a:rPr>
              <a:t> % </a:t>
            </a:r>
            <a:r>
              <a:rPr lang="en-US" sz="2400" dirty="0" err="1" smtClean="0">
                <a:latin typeface="Courier"/>
                <a:cs typeface="Courier"/>
              </a:rPr>
              <a:t>numBuckets</a:t>
            </a:r>
            <a:r>
              <a:rPr lang="en-US" sz="2400" dirty="0" smtClean="0">
                <a:latin typeface="Courier"/>
                <a:cs typeface="Courier"/>
              </a:rPr>
              <a:t>) 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4444" y="1253615"/>
            <a:ext cx="39954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Given string </a:t>
            </a:r>
            <a:r>
              <a:rPr lang="en-US" sz="3200" i="1" dirty="0" smtClean="0">
                <a:latin typeface="Times"/>
                <a:cs typeface="Times"/>
              </a:rPr>
              <a:t>a</a:t>
            </a:r>
            <a:r>
              <a:rPr lang="en-US" sz="3200" dirty="0" smtClean="0"/>
              <a:t> as a key.</a:t>
            </a:r>
            <a:endParaRPr lang="en-US" sz="3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10" t="5963" r="9109" b="13321"/>
          <a:stretch/>
        </p:blipFill>
        <p:spPr>
          <a:xfrm>
            <a:off x="7648222" y="844315"/>
            <a:ext cx="1284110" cy="132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80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 rot="20611386">
            <a:off x="2445715" y="2828801"/>
            <a:ext cx="4452459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Why 31?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51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003" y="6016122"/>
            <a:ext cx="406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Bucket distribution of 50,000 article titles </a:t>
            </a:r>
          </a:p>
          <a:p>
            <a:pPr algn="ctr"/>
            <a:r>
              <a:rPr lang="en-US" dirty="0" smtClean="0"/>
              <a:t>from Wikipedia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414" y="1538111"/>
            <a:ext cx="4510030" cy="4699704"/>
          </a:xfrm>
          <a:prstGeom prst="rect">
            <a:avLst/>
          </a:prstGeom>
        </p:spPr>
      </p:pic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What if it was 2?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78" y="998361"/>
            <a:ext cx="7747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70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975"/>
            <a:ext cx="5065889" cy="16930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66333" y="2508862"/>
            <a:ext cx="6561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smtClean="0">
                <a:latin typeface="Chalkboard"/>
                <a:cs typeface="Chalkboard"/>
              </a:rPr>
              <a:t>What is the big-O</a:t>
            </a:r>
            <a:r>
              <a:rPr lang="en-US" sz="4500" dirty="0">
                <a:latin typeface="Chalkboard"/>
                <a:cs typeface="Chalkboard"/>
              </a:rPr>
              <a:t> </a:t>
            </a:r>
            <a:r>
              <a:rPr lang="en-US" sz="4500" dirty="0" smtClean="0">
                <a:latin typeface="Chalkboard"/>
                <a:cs typeface="Chalkboard"/>
              </a:rPr>
              <a:t>of the </a:t>
            </a:r>
            <a:r>
              <a:rPr lang="en-US" sz="4500" b="1" dirty="0" smtClean="0">
                <a:solidFill>
                  <a:srgbClr val="0000FF"/>
                </a:solidFill>
                <a:latin typeface="Courier"/>
                <a:cs typeface="Courier"/>
              </a:rPr>
              <a:t>get</a:t>
            </a:r>
            <a:r>
              <a:rPr lang="en-US" sz="4500" dirty="0" smtClean="0">
                <a:solidFill>
                  <a:srgbClr val="0000FF"/>
                </a:solidFill>
              </a:rPr>
              <a:t> </a:t>
            </a:r>
            <a:r>
              <a:rPr lang="en-US" sz="4500" dirty="0" smtClean="0">
                <a:latin typeface="Chalkboard"/>
                <a:cs typeface="Chalkboard"/>
              </a:rPr>
              <a:t>method?</a:t>
            </a:r>
            <a:endParaRPr lang="en-US" sz="45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882594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halkboard"/>
                <a:cs typeface="Chalkboard"/>
              </a:rPr>
              <a:t>By the end of today I am going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halkboard"/>
                <a:cs typeface="Chalkboard"/>
              </a:rPr>
              <a:t>to show you how this works.</a:t>
            </a:r>
            <a:endParaRPr lang="en-US" sz="3600" dirty="0">
              <a:solidFill>
                <a:schemeClr val="bg1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277804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51556" y="-141111"/>
            <a:ext cx="9736667" cy="754944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46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51556" y="-141111"/>
            <a:ext cx="9736667" cy="754944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halkboard"/>
                <a:cs typeface="Chalkboard"/>
              </a:rPr>
              <a:t>[suspense]</a:t>
            </a:r>
            <a:endParaRPr lang="en-US" sz="3600" dirty="0">
              <a:solidFill>
                <a:schemeClr val="bg1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4260699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461" y="-108653"/>
            <a:ext cx="4874683" cy="29278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99" y="1161411"/>
            <a:ext cx="7408333" cy="4716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2667" y="6329269"/>
            <a:ext cx="2193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* In expectation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7363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51556" y="-141111"/>
            <a:ext cx="9736667" cy="754944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halkboard"/>
                <a:cs typeface="Chalkboard"/>
              </a:rPr>
              <a:t>What if </a:t>
            </a:r>
            <a:r>
              <a:rPr lang="en-US" sz="3600" dirty="0" err="1" smtClean="0">
                <a:solidFill>
                  <a:schemeClr val="bg1"/>
                </a:solidFill>
                <a:latin typeface="Chalkboard"/>
                <a:cs typeface="Chalkboard"/>
              </a:rPr>
              <a:t>nBuckets</a:t>
            </a:r>
            <a:r>
              <a:rPr lang="en-US" sz="3600" dirty="0" smtClean="0">
                <a:solidFill>
                  <a:schemeClr val="bg1"/>
                </a:solidFill>
                <a:latin typeface="Chalkboard"/>
                <a:cs typeface="Chalkboard"/>
              </a:rPr>
              <a:t> is too small?!?</a:t>
            </a:r>
            <a:endParaRPr lang="en-US" sz="3600" dirty="0">
              <a:solidFill>
                <a:schemeClr val="bg1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222754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 smtClean="0"/>
              <a:t>HashMap</a:t>
            </a:r>
            <a:r>
              <a:rPr lang="en-US" dirty="0" smtClean="0"/>
              <a:t> Big-O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8300"/>
            <a:ext cx="9144000" cy="60975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901" y="4571999"/>
            <a:ext cx="1408205" cy="8964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391" y="4571999"/>
            <a:ext cx="1408205" cy="8964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926" y="4557888"/>
            <a:ext cx="1408205" cy="8964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333" y="5942044"/>
            <a:ext cx="4346222" cy="124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3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filmofilia.com/wp-content/uploads/2012/11/LA-LUNA-Pixar-Short-Image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550399" cy="71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9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533" y="-493890"/>
            <a:ext cx="9410420" cy="735189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Knead to Program It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352862" y="6488668"/>
            <a:ext cx="1791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timescity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05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Gopher It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49214" y="6488668"/>
            <a:ext cx="276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Planet Animal Zone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5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51556" y="-141111"/>
            <a:ext cx="9736667" cy="754944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61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425111"/>
            <a:ext cx="125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Hashing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3590" y="502073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Collisions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13304" y="4297023"/>
            <a:ext cx="1385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Real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Hash </a:t>
            </a:r>
            <a:r>
              <a:rPr lang="en-US" sz="2400" dirty="0" err="1" smtClean="0">
                <a:latin typeface="Chalkboard"/>
                <a:cs typeface="Chalkboard"/>
              </a:rPr>
              <a:t>fns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21515" y="3306423"/>
            <a:ext cx="1533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Code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Wikipedia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2022" y="1356267"/>
            <a:ext cx="190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   Other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 Applications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7630" y="3139913"/>
            <a:ext cx="411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(</a:t>
            </a:r>
            <a:r>
              <a:rPr lang="en-US" sz="2400" dirty="0" err="1" smtClean="0">
                <a:latin typeface="Chalkboard"/>
                <a:cs typeface="Chalkboard"/>
              </a:rPr>
              <a:t>eg</a:t>
            </a:r>
            <a:r>
              <a:rPr lang="en-US" sz="2400" dirty="0" smtClean="0">
                <a:latin typeface="Chalkboard"/>
                <a:cs typeface="Chalkboard"/>
              </a:rPr>
              <a:t> </a:t>
            </a:r>
            <a:r>
              <a:rPr lang="en-US" sz="2400" dirty="0" err="1" smtClean="0">
                <a:latin typeface="Chalkboard"/>
                <a:cs typeface="Chalkboard"/>
              </a:rPr>
              <a:t>HashMap</a:t>
            </a:r>
            <a:r>
              <a:rPr lang="en-US" sz="2400" dirty="0" smtClean="0">
                <a:latin typeface="Chalkboard"/>
                <a:cs typeface="Chalkboard"/>
              </a:rPr>
              <a:t>&lt;string, string&gt;)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224" y="1207283"/>
            <a:ext cx="2003775" cy="20037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HashMaps</a:t>
            </a:r>
            <a:r>
              <a:rPr lang="en-US" sz="2400" dirty="0" smtClean="0">
                <a:latin typeface="Chalkboard"/>
                <a:cs typeface="Chalkboard"/>
              </a:rPr>
              <a:t>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3054" y="2768390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15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889" y="0"/>
            <a:ext cx="10287000" cy="685800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We’ve Gotten Ahead of Ourselves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1212" y="648866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Source: The Hobbit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71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425111"/>
            <a:ext cx="125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Hashing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3590" y="502073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Collisions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13304" y="4297023"/>
            <a:ext cx="1385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Real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Hash </a:t>
            </a:r>
            <a:r>
              <a:rPr lang="en-US" sz="2400" dirty="0" err="1" smtClean="0">
                <a:latin typeface="Chalkboard"/>
                <a:cs typeface="Chalkboard"/>
              </a:rPr>
              <a:t>fns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21515" y="3306423"/>
            <a:ext cx="1533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Code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Wikipedia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2022" y="1356267"/>
            <a:ext cx="190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   Other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 Applications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7630" y="3139913"/>
            <a:ext cx="411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(</a:t>
            </a:r>
            <a:r>
              <a:rPr lang="en-US" sz="2400" dirty="0" err="1" smtClean="0">
                <a:latin typeface="Chalkboard"/>
                <a:cs typeface="Chalkboard"/>
              </a:rPr>
              <a:t>eg</a:t>
            </a:r>
            <a:r>
              <a:rPr lang="en-US" sz="2400" dirty="0" smtClean="0">
                <a:latin typeface="Chalkboard"/>
                <a:cs typeface="Chalkboard"/>
              </a:rPr>
              <a:t> </a:t>
            </a:r>
            <a:r>
              <a:rPr lang="en-US" sz="2400" dirty="0" err="1" smtClean="0">
                <a:latin typeface="Chalkboard"/>
                <a:cs typeface="Chalkboard"/>
              </a:rPr>
              <a:t>HashMap</a:t>
            </a:r>
            <a:r>
              <a:rPr lang="en-US" sz="2400" dirty="0" smtClean="0">
                <a:latin typeface="Chalkboard"/>
                <a:cs typeface="Chalkboard"/>
              </a:rPr>
              <a:t>&lt;string, string&gt;)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224" y="1207283"/>
            <a:ext cx="2003775" cy="20037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HashMaps</a:t>
            </a:r>
            <a:r>
              <a:rPr lang="en-US" sz="2400" dirty="0" smtClean="0">
                <a:latin typeface="Chalkboard"/>
                <a:cs typeface="Chalkboard"/>
              </a:rPr>
              <a:t>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3054" y="2768390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9477" y="-183447"/>
            <a:ext cx="2230567" cy="334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7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425111"/>
            <a:ext cx="125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Hashing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3590" y="502073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Collisions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513304" y="4297023"/>
            <a:ext cx="1385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Real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Hash </a:t>
            </a:r>
            <a:r>
              <a:rPr lang="en-US" sz="2400" dirty="0" err="1" smtClean="0">
                <a:latin typeface="Chalkboard"/>
                <a:cs typeface="Chalkboard"/>
              </a:rPr>
              <a:t>fns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186046">
            <a:off x="5621515" y="3306423"/>
            <a:ext cx="1533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Code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Wikipedia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22022" y="1356267"/>
            <a:ext cx="190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   Other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 Applications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7630" y="3139913"/>
            <a:ext cx="411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(</a:t>
            </a:r>
            <a:r>
              <a:rPr lang="en-US" sz="2400" dirty="0" err="1" smtClean="0">
                <a:latin typeface="Chalkboard"/>
                <a:cs typeface="Chalkboard"/>
              </a:rPr>
              <a:t>eg</a:t>
            </a:r>
            <a:r>
              <a:rPr lang="en-US" sz="2400" dirty="0" smtClean="0">
                <a:latin typeface="Chalkboard"/>
                <a:cs typeface="Chalkboard"/>
              </a:rPr>
              <a:t> </a:t>
            </a:r>
            <a:r>
              <a:rPr lang="en-US" sz="2400" dirty="0" err="1" smtClean="0">
                <a:latin typeface="Chalkboard"/>
                <a:cs typeface="Chalkboard"/>
              </a:rPr>
              <a:t>HashMap</a:t>
            </a:r>
            <a:r>
              <a:rPr lang="en-US" sz="2400" dirty="0" smtClean="0">
                <a:latin typeface="Chalkboard"/>
                <a:cs typeface="Chalkboard"/>
              </a:rPr>
              <a:t>&lt;string, string&gt;)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224" y="1207283"/>
            <a:ext cx="2003775" cy="20037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HashMaps</a:t>
            </a:r>
            <a:r>
              <a:rPr lang="en-US" sz="2400" dirty="0" smtClean="0">
                <a:latin typeface="Chalkboard"/>
                <a:cs typeface="Chalkboard"/>
              </a:rPr>
              <a:t> River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6610" y="722279"/>
            <a:ext cx="726721" cy="7876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9477" y="-183447"/>
            <a:ext cx="2230567" cy="334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28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889" y="0"/>
            <a:ext cx="10287000" cy="685800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And Here We Are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184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0778" y="1298224"/>
            <a:ext cx="4529666" cy="4529666"/>
          </a:xfrm>
          <a:prstGeom prst="rect">
            <a:avLst/>
          </a:prstGeom>
        </p:spPr>
      </p:pic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 smtClean="0"/>
              <a:t>Shazam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4222" y="552834"/>
            <a:ext cx="4017045" cy="20111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6507" y="4656668"/>
            <a:ext cx="5529491" cy="27674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1322" y="6488668"/>
            <a:ext cx="16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Shazam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15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778" y="206382"/>
            <a:ext cx="9651771" cy="64258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56445" y="6262890"/>
            <a:ext cx="252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Source: Steve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Depenport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505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51556" y="-141111"/>
            <a:ext cx="9736667" cy="7549444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halkboard"/>
                <a:cs typeface="Chalkboard"/>
              </a:rPr>
              <a:t>Similar to Wikipedia: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halkboard"/>
                <a:cs typeface="Chalkboard"/>
              </a:rPr>
              <a:t>Huge search problem.</a:t>
            </a:r>
            <a:endParaRPr lang="en-US" sz="3600" dirty="0">
              <a:solidFill>
                <a:schemeClr val="bg1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19961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Spectrogram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3" y="569243"/>
            <a:ext cx="8353778" cy="60770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Does anyone recognize this song?</a:t>
            </a:r>
            <a:endParaRPr lang="en-US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360322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33" y="569243"/>
            <a:ext cx="8353778" cy="6077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0"/>
            <a:ext cx="257593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0"/>
            <a:ext cx="257593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7445" y="2998611"/>
            <a:ext cx="1721556" cy="14252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3889" y="4325055"/>
            <a:ext cx="2610556" cy="1834445"/>
          </a:xfrm>
          <a:prstGeom prst="rect">
            <a:avLst/>
          </a:prstGeom>
        </p:spPr>
      </p:pic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Spectrogram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Does anyone recognize this song?</a:t>
            </a:r>
            <a:endParaRPr lang="en-US" dirty="0">
              <a:latin typeface="Chalkboard"/>
              <a:cs typeface="Chalkboar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2890" y="2942955"/>
            <a:ext cx="1562754" cy="108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4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555" y="409222"/>
            <a:ext cx="9397999" cy="7021881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Notes Over Time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6477550"/>
            <a:ext cx="9143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Chalkboard"/>
                <a:cs typeface="Chalkboard"/>
              </a:rPr>
              <a:t>Wang, A. An </a:t>
            </a:r>
            <a:r>
              <a:rPr lang="en-US" sz="1600" dirty="0">
                <a:latin typeface="Chalkboard"/>
                <a:cs typeface="Chalkboard"/>
              </a:rPr>
              <a:t>Industrial-Strength Audio Search Algorithm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7445" y="2998611"/>
            <a:ext cx="1721556" cy="1425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3889" y="4325055"/>
            <a:ext cx="2610556" cy="18344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2890" y="2942955"/>
            <a:ext cx="1562754" cy="108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9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halkboard"/>
                <a:cs typeface="Chalkboard"/>
              </a:rPr>
              <a:t>Hash the whole thing?</a:t>
            </a:r>
            <a:endParaRPr lang="en-US" sz="3600" dirty="0">
              <a:solidFill>
                <a:schemeClr val="bg1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441966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reen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13053</TotalTime>
  <Words>2360</Words>
  <Application>Microsoft Macintosh PowerPoint</Application>
  <PresentationFormat>On-screen Show (4:3)</PresentationFormat>
  <Paragraphs>886</Paragraphs>
  <Slides>124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5" baseType="lpstr">
      <vt:lpstr>greenTheme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210</cp:revision>
  <dcterms:created xsi:type="dcterms:W3CDTF">2015-05-05T04:33:43Z</dcterms:created>
  <dcterms:modified xsi:type="dcterms:W3CDTF">2016-02-17T17:03:10Z</dcterms:modified>
</cp:coreProperties>
</file>